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406" r:id="rId2"/>
    <p:sldId id="1149" r:id="rId3"/>
    <p:sldId id="1173" r:id="rId4"/>
    <p:sldId id="1170" r:id="rId5"/>
    <p:sldId id="1169" r:id="rId6"/>
    <p:sldId id="1157" r:id="rId7"/>
    <p:sldId id="1134" r:id="rId8"/>
    <p:sldId id="1165" r:id="rId9"/>
    <p:sldId id="1167" r:id="rId10"/>
    <p:sldId id="1174" r:id="rId11"/>
    <p:sldId id="1175" r:id="rId12"/>
    <p:sldId id="1172" r:id="rId13"/>
    <p:sldId id="1176" r:id="rId14"/>
    <p:sldId id="1177" r:id="rId15"/>
    <p:sldId id="1171" r:id="rId16"/>
  </p:sldIdLst>
  <p:sldSz cx="9144000" cy="5143500" type="screen16x9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9B35"/>
    <a:srgbClr val="24262A"/>
    <a:srgbClr val="008EC8"/>
    <a:srgbClr val="B2D69A"/>
    <a:srgbClr val="EC9688"/>
    <a:srgbClr val="8BA0AB"/>
    <a:srgbClr val="00A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0" autoAdjust="0"/>
    <p:restoredTop sz="79577" autoAdjust="0"/>
  </p:normalViewPr>
  <p:slideViewPr>
    <p:cSldViewPr snapToObjects="1">
      <p:cViewPr varScale="1">
        <p:scale>
          <a:sx n="241" d="100"/>
          <a:sy n="241" d="100"/>
        </p:scale>
        <p:origin x="2152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273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9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6347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6E66CD-7A8E-514E-8BFA-81F936D51DDD}" type="datetimeFigureOut">
              <a:rPr lang="en-US" smtClean="0"/>
              <a:t>6/24/21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6347" y="6658258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D7D2430-18CC-DD4C-8195-96A1174A7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888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6A6B1D3-B2BC-DA4A-BE00-C14270C9DCF0}" type="datetimeFigureOut">
              <a:rPr lang="en-US" smtClean="0"/>
              <a:t>6/24/21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CECADEC-B22A-2747-A061-751A82883D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0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CADEC-B22A-2747-A061-751A82883D6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459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CADEC-B22A-2747-A061-751A82883D6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42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CADEC-B22A-2747-A061-751A82883D6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989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CADEC-B22A-2747-A061-751A82883D6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350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CADEC-B22A-2747-A061-751A82883D6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664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CADEC-B22A-2747-A061-751A82883D6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746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CADEC-B22A-2747-A061-751A82883D6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485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CADEC-B22A-2747-A061-751A82883D6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55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CADEC-B22A-2747-A061-751A82883D6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555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CADEC-B22A-2747-A061-751A82883D6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668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CADEC-B22A-2747-A061-751A82883D6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586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"/>
            <a:ext cx="9144000" cy="5143500"/>
          </a:xfrm>
          <a:prstGeom prst="rect">
            <a:avLst/>
          </a:prstGeom>
          <a:solidFill>
            <a:srgbClr val="2426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4262A"/>
              </a:solidFill>
            </a:endParaRPr>
          </a:p>
        </p:txBody>
      </p:sp>
      <p:sp>
        <p:nvSpPr>
          <p:cNvPr id="8" name="Right Triangle 7"/>
          <p:cNvSpPr/>
          <p:nvPr userDrawn="1"/>
        </p:nvSpPr>
        <p:spPr>
          <a:xfrm rot="10800000" flipH="1">
            <a:off x="0" y="-3"/>
            <a:ext cx="685800" cy="1823357"/>
          </a:xfrm>
          <a:prstGeom prst="rtTriangle">
            <a:avLst/>
          </a:prstGeom>
          <a:solidFill>
            <a:srgbClr val="008E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EC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2576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24159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A3E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MileOne-Horizontal-PRIMARY-Spot-K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095" y="4603898"/>
            <a:ext cx="1397978" cy="32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uller" charset="0"/>
                <a:ea typeface="Muller" charset="0"/>
                <a:cs typeface="Muller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200" y="1143000"/>
            <a:ext cx="8229600" cy="33385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5411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54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"/>
            <a:ext cx="9144000" cy="5143500"/>
          </a:xfrm>
          <a:prstGeom prst="rect">
            <a:avLst/>
          </a:prstGeom>
          <a:solidFill>
            <a:srgbClr val="2426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4262A"/>
              </a:solidFill>
            </a:endParaRPr>
          </a:p>
        </p:txBody>
      </p:sp>
      <p:sp>
        <p:nvSpPr>
          <p:cNvPr id="8" name="Right Triangle 7"/>
          <p:cNvSpPr/>
          <p:nvPr userDrawn="1"/>
        </p:nvSpPr>
        <p:spPr>
          <a:xfrm rot="10800000" flipH="1">
            <a:off x="0" y="-3"/>
            <a:ext cx="685800" cy="1823357"/>
          </a:xfrm>
          <a:prstGeom prst="rtTriangle">
            <a:avLst/>
          </a:prstGeom>
          <a:solidFill>
            <a:srgbClr val="008E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8EC8"/>
              </a:solidFill>
            </a:endParaRPr>
          </a:p>
        </p:txBody>
      </p:sp>
      <p:pic>
        <p:nvPicPr>
          <p:cNvPr id="10" name="Picture 9" descr="MileOne-Horizontal-PRIMARY-Spot-K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40" y="4445881"/>
            <a:ext cx="1397978" cy="32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3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5400000">
            <a:off x="2000250" y="-2000250"/>
            <a:ext cx="5143500" cy="9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15" tIns="65308" rIns="130615" bIns="65308"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313102" y="4820189"/>
            <a:ext cx="7452041" cy="0"/>
          </a:xfrm>
          <a:prstGeom prst="line">
            <a:avLst/>
          </a:prstGeom>
          <a:ln w="12700" cap="flat" cmpd="sng">
            <a:solidFill>
              <a:srgbClr val="8BA0AB"/>
            </a:solidFill>
            <a:prstDash val="solid"/>
            <a:round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MileOne-Horizontal-PRIMARY-Spot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21" y="4708072"/>
            <a:ext cx="993128" cy="23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7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3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A3E0"/>
          </a:solidFill>
          <a:latin typeface="Muller" charset="0"/>
          <a:ea typeface="Muller" charset="0"/>
          <a:cs typeface="Muller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uller" charset="0"/>
          <a:ea typeface="Muller" charset="0"/>
          <a:cs typeface="Muller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uller" charset="0"/>
          <a:ea typeface="Muller" charset="0"/>
          <a:cs typeface="Muller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uller" charset="0"/>
          <a:ea typeface="Muller" charset="0"/>
          <a:cs typeface="Muller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uller" charset="0"/>
          <a:ea typeface="Muller" charset="0"/>
          <a:cs typeface="Muller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uller" charset="0"/>
          <a:ea typeface="Muller" charset="0"/>
          <a:cs typeface="Muller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mileone.com/Peter/2021/4/Hall-LOF-Email.mov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79450" y="1422800"/>
            <a:ext cx="7772400" cy="133701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Muller Bold" panose="00000500000000000000"/>
              </a:rPr>
              <a:t>Monthly Reporting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85800" y="2419350"/>
            <a:ext cx="6400800" cy="933708"/>
          </a:xfrm>
          <a:prstGeom prst="rect">
            <a:avLst/>
          </a:prstGeom>
        </p:spPr>
        <p:txBody>
          <a:bodyPr/>
          <a:lstStyle/>
          <a:p>
            <a:pPr marL="0" indent="0" algn="l">
              <a:buNone/>
            </a:pPr>
            <a:r>
              <a:rPr lang="en-US" dirty="0">
                <a:solidFill>
                  <a:srgbClr val="FFFFFF"/>
                </a:solidFill>
              </a:rPr>
              <a:t>June 2021</a:t>
            </a:r>
          </a:p>
        </p:txBody>
      </p:sp>
    </p:spTree>
    <p:extLst>
      <p:ext uri="{BB962C8B-B14F-4D97-AF65-F5344CB8AC3E}">
        <p14:creationId xmlns:p14="http://schemas.microsoft.com/office/powerpoint/2010/main" val="4091411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-212745" y="698500"/>
            <a:ext cx="9356746" cy="0"/>
          </a:xfrm>
          <a:prstGeom prst="line">
            <a:avLst/>
          </a:prstGeom>
          <a:ln>
            <a:solidFill>
              <a:srgbClr val="8BA0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arallelogram 9"/>
          <p:cNvSpPr/>
          <p:nvPr/>
        </p:nvSpPr>
        <p:spPr>
          <a:xfrm>
            <a:off x="-323849" y="360074"/>
            <a:ext cx="1432702" cy="332940"/>
          </a:xfrm>
          <a:prstGeom prst="parallelogram">
            <a:avLst/>
          </a:prstGeom>
          <a:solidFill>
            <a:srgbClr val="4040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6430" y="343284"/>
            <a:ext cx="715717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6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4DCDD7-C1D5-1D44-A869-A8936D60925C}"/>
              </a:ext>
            </a:extLst>
          </p:cNvPr>
          <p:cNvSpPr txBox="1">
            <a:spLocks/>
          </p:cNvSpPr>
          <p:nvPr/>
        </p:nvSpPr>
        <p:spPr>
          <a:xfrm>
            <a:off x="1104900" y="323608"/>
            <a:ext cx="6000556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800" b="1" dirty="0"/>
              <a:t>Email Case Study: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Long Scroll Oil Change</a:t>
            </a:r>
          </a:p>
          <a:p>
            <a:pPr algn="l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90D95E0-2D4E-A145-99CB-48D9127D6634}"/>
              </a:ext>
            </a:extLst>
          </p:cNvPr>
          <p:cNvSpPr txBox="1">
            <a:spLocks/>
          </p:cNvSpPr>
          <p:nvPr/>
        </p:nvSpPr>
        <p:spPr>
          <a:xfrm>
            <a:off x="199950" y="878074"/>
            <a:ext cx="4524449" cy="397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Muller" pitchFamily="2" charset="77"/>
              </a:rPr>
              <a:t>On 4/15, a long scroll campaign was deployed to 79k customers without a service visit in the past 6 month (longer for certain brands). A poll was also included in April’s newsletters</a:t>
            </a:r>
            <a:br>
              <a:rPr lang="en-US" sz="1600" dirty="0">
                <a:latin typeface="Muller" pitchFamily="2" charset="77"/>
              </a:rPr>
            </a:br>
            <a:endParaRPr lang="en-US" sz="1600" dirty="0">
              <a:latin typeface="Muller" pitchFamily="2" charset="77"/>
            </a:endParaRPr>
          </a:p>
          <a:p>
            <a:r>
              <a:rPr lang="en-US" sz="1600" dirty="0">
                <a:latin typeface="Muller" pitchFamily="2" charset="77"/>
              </a:rPr>
              <a:t>Purpose: </a:t>
            </a:r>
            <a:br>
              <a:rPr lang="en-US" sz="1600" dirty="0">
                <a:latin typeface="Muller" pitchFamily="2" charset="77"/>
              </a:rPr>
            </a:br>
            <a:endParaRPr lang="en-US" sz="1600" dirty="0">
              <a:latin typeface="Muller" pitchFamily="2" charset="77"/>
            </a:endParaRPr>
          </a:p>
          <a:p>
            <a:pPr lvl="1"/>
            <a:r>
              <a:rPr lang="en-US" sz="1600" dirty="0">
                <a:latin typeface="Muller" pitchFamily="2" charset="77"/>
              </a:rPr>
              <a:t>To educate consumers regarding time-based oil change requirements vs. mileage-based</a:t>
            </a:r>
          </a:p>
          <a:p>
            <a:pPr lvl="1"/>
            <a:endParaRPr lang="en-US" sz="1600" dirty="0">
              <a:latin typeface="Muller" pitchFamily="2" charset="77"/>
            </a:endParaRPr>
          </a:p>
          <a:p>
            <a:pPr lvl="1"/>
            <a:r>
              <a:rPr lang="en-US" sz="1600" dirty="0">
                <a:latin typeface="Muller" pitchFamily="2" charset="77"/>
              </a:rPr>
              <a:t>To gauge performance of a long-form email</a:t>
            </a:r>
            <a:br>
              <a:rPr lang="en-US" sz="1600" dirty="0">
                <a:latin typeface="Muller" pitchFamily="2" charset="77"/>
              </a:rPr>
            </a:br>
            <a:endParaRPr lang="en-US" sz="1600" dirty="0">
              <a:latin typeface="Muller" pitchFamily="2" charset="77"/>
            </a:endParaRPr>
          </a:p>
          <a:p>
            <a:pPr marL="0" indent="0">
              <a:buNone/>
            </a:pPr>
            <a:endParaRPr lang="en-US" sz="1600" dirty="0">
              <a:latin typeface="Muller" pitchFamily="2" charset="77"/>
            </a:endParaRPr>
          </a:p>
          <a:p>
            <a:pPr marL="0" indent="0">
              <a:buNone/>
            </a:pPr>
            <a:endParaRPr lang="en-US" sz="1600" dirty="0">
              <a:latin typeface="Muller" pitchFamily="2" charset="77"/>
            </a:endParaRPr>
          </a:p>
          <a:p>
            <a:pPr marL="0" indent="0">
              <a:buNone/>
            </a:pPr>
            <a:endParaRPr lang="en-US" sz="1200" dirty="0">
              <a:latin typeface="Muller" pitchFamily="2" charset="77"/>
            </a:endParaRPr>
          </a:p>
          <a:p>
            <a:pPr lvl="1"/>
            <a:endParaRPr lang="en-US" sz="1200" dirty="0">
              <a:latin typeface="Muller" pitchFamily="2" charset="77"/>
            </a:endParaRPr>
          </a:p>
          <a:p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</p:txBody>
      </p:sp>
      <p:pic>
        <p:nvPicPr>
          <p:cNvPr id="13" name="Picture 12">
            <a:hlinkClick r:id="rId3"/>
            <a:extLst>
              <a:ext uri="{FF2B5EF4-FFF2-40B4-BE49-F238E27FC236}">
                <a16:creationId xmlns:a16="http://schemas.microsoft.com/office/drawing/2014/main" id="{E9F115E3-79F1-9440-B7CB-B8F1806C6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819150"/>
            <a:ext cx="1781389" cy="32685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88F03D-663B-284C-829B-B569B83D18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42" r="4910"/>
          <a:stretch/>
        </p:blipFill>
        <p:spPr>
          <a:xfrm>
            <a:off x="6781800" y="1909947"/>
            <a:ext cx="2338435" cy="120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73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7539A22-7A5E-6C4C-930A-93FE1A6E7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35644"/>
              </p:ext>
            </p:extLst>
          </p:nvPr>
        </p:nvGraphicFramePr>
        <p:xfrm>
          <a:off x="4513226" y="1253528"/>
          <a:ext cx="2108835" cy="1626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3155">
                  <a:extLst>
                    <a:ext uri="{9D8B030D-6E8A-4147-A177-3AD203B41FA5}">
                      <a16:colId xmlns:a16="http://schemas.microsoft.com/office/drawing/2014/main" val="602693192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val="30362718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Muller Medium" pitchFamily="2" charset="77"/>
                        </a:rPr>
                        <a:t>Division</a:t>
                      </a:r>
                    </a:p>
                    <a:p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>
                    <a:solidFill>
                      <a:srgbClr val="008E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Awareness</a:t>
                      </a:r>
                    </a:p>
                  </a:txBody>
                  <a:tcPr>
                    <a:solidFill>
                      <a:srgbClr val="008E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01157"/>
                  </a:ext>
                </a:extLst>
              </a:tr>
              <a:tr h="254692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Hall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66%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682512"/>
                  </a:ext>
                </a:extLst>
              </a:tr>
              <a:tr h="285172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Heritage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62%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24411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b="0" i="0" dirty="0" err="1">
                          <a:latin typeface="Muller Medium" pitchFamily="2" charset="77"/>
                        </a:rPr>
                        <a:t>MotorWorld</a:t>
                      </a:r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62%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43647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Silver 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66%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436880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 flipH="1">
            <a:off x="-212745" y="698500"/>
            <a:ext cx="9356746" cy="0"/>
          </a:xfrm>
          <a:prstGeom prst="line">
            <a:avLst/>
          </a:prstGeom>
          <a:ln>
            <a:solidFill>
              <a:srgbClr val="8BA0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arallelogram 9"/>
          <p:cNvSpPr/>
          <p:nvPr/>
        </p:nvSpPr>
        <p:spPr>
          <a:xfrm>
            <a:off x="-323849" y="360074"/>
            <a:ext cx="1432702" cy="332940"/>
          </a:xfrm>
          <a:prstGeom prst="parallelogram">
            <a:avLst/>
          </a:prstGeom>
          <a:solidFill>
            <a:srgbClr val="4040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6430" y="343284"/>
            <a:ext cx="715717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6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4DCDD7-C1D5-1D44-A869-A8936D60925C}"/>
              </a:ext>
            </a:extLst>
          </p:cNvPr>
          <p:cNvSpPr txBox="1">
            <a:spLocks/>
          </p:cNvSpPr>
          <p:nvPr/>
        </p:nvSpPr>
        <p:spPr>
          <a:xfrm>
            <a:off x="1104900" y="323608"/>
            <a:ext cx="6000556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800" b="1" dirty="0"/>
              <a:t>Email Case Study: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Long Scroll Oil Change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90D95E0-2D4E-A145-99CB-48D9127D6634}"/>
              </a:ext>
            </a:extLst>
          </p:cNvPr>
          <p:cNvSpPr txBox="1">
            <a:spLocks/>
          </p:cNvSpPr>
          <p:nvPr/>
        </p:nvSpPr>
        <p:spPr>
          <a:xfrm>
            <a:off x="199951" y="878074"/>
            <a:ext cx="4911064" cy="397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Muller" pitchFamily="2" charset="77"/>
              </a:rPr>
              <a:t>Results: </a:t>
            </a:r>
            <a:br>
              <a:rPr lang="en-US" sz="1600" dirty="0">
                <a:latin typeface="Muller" pitchFamily="2" charset="77"/>
              </a:rPr>
            </a:br>
            <a:endParaRPr lang="en-US" sz="1600" dirty="0">
              <a:latin typeface="Muller" pitchFamily="2" charset="77"/>
            </a:endParaRPr>
          </a:p>
          <a:p>
            <a:pPr marL="0" indent="0">
              <a:buNone/>
            </a:pPr>
            <a:endParaRPr lang="en-US" sz="1200" dirty="0">
              <a:latin typeface="Muller" pitchFamily="2" charset="77"/>
            </a:endParaRPr>
          </a:p>
          <a:p>
            <a:pPr lvl="1"/>
            <a:endParaRPr lang="en-US" sz="1200" dirty="0">
              <a:latin typeface="Muller" pitchFamily="2" charset="77"/>
            </a:endParaRPr>
          </a:p>
          <a:p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EAD49BA-0E0A-DC4B-B86E-ADF242FD0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240" y="278227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11EFCB2-0FC1-0B4A-A2B7-79C9F9B0AE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870491"/>
              </p:ext>
            </p:extLst>
          </p:nvPr>
        </p:nvGraphicFramePr>
        <p:xfrm>
          <a:off x="296430" y="1253528"/>
          <a:ext cx="3997385" cy="1626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3155">
                  <a:extLst>
                    <a:ext uri="{9D8B030D-6E8A-4147-A177-3AD203B41FA5}">
                      <a16:colId xmlns:a16="http://schemas.microsoft.com/office/drawing/2014/main" val="602693192"/>
                    </a:ext>
                  </a:extLst>
                </a:gridCol>
                <a:gridCol w="514727">
                  <a:extLst>
                    <a:ext uri="{9D8B030D-6E8A-4147-A177-3AD203B41FA5}">
                      <a16:colId xmlns:a16="http://schemas.microsoft.com/office/drawing/2014/main" val="3036271807"/>
                    </a:ext>
                  </a:extLst>
                </a:gridCol>
                <a:gridCol w="554355">
                  <a:extLst>
                    <a:ext uri="{9D8B030D-6E8A-4147-A177-3AD203B41FA5}">
                      <a16:colId xmlns:a16="http://schemas.microsoft.com/office/drawing/2014/main" val="3456814256"/>
                    </a:ext>
                  </a:extLst>
                </a:gridCol>
                <a:gridCol w="990918">
                  <a:extLst>
                    <a:ext uri="{9D8B030D-6E8A-4147-A177-3AD203B41FA5}">
                      <a16:colId xmlns:a16="http://schemas.microsoft.com/office/drawing/2014/main" val="3610339292"/>
                    </a:ext>
                  </a:extLst>
                </a:gridCol>
                <a:gridCol w="824230">
                  <a:extLst>
                    <a:ext uri="{9D8B030D-6E8A-4147-A177-3AD203B41FA5}">
                      <a16:colId xmlns:a16="http://schemas.microsoft.com/office/drawing/2014/main" val="21601734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Muller Medium" pitchFamily="2" charset="77"/>
                        </a:rPr>
                        <a:t>Division</a:t>
                      </a:r>
                    </a:p>
                    <a:p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>
                    <a:solidFill>
                      <a:srgbClr val="008E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OR</a:t>
                      </a:r>
                    </a:p>
                  </a:txBody>
                  <a:tcPr>
                    <a:solidFill>
                      <a:srgbClr val="008E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CTO</a:t>
                      </a:r>
                    </a:p>
                  </a:txBody>
                  <a:tcPr>
                    <a:solidFill>
                      <a:srgbClr val="008E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RO Counts</a:t>
                      </a:r>
                    </a:p>
                  </a:txBody>
                  <a:tcPr>
                    <a:solidFill>
                      <a:srgbClr val="008E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RO Rate</a:t>
                      </a:r>
                    </a:p>
                  </a:txBody>
                  <a:tcPr>
                    <a:solidFill>
                      <a:srgbClr val="008E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01157"/>
                  </a:ext>
                </a:extLst>
              </a:tr>
              <a:tr h="254692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Hall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1,548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6.6%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682512"/>
                  </a:ext>
                </a:extLst>
              </a:tr>
              <a:tr h="285172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Heritage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1,413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6.5%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24411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b="0" i="0" dirty="0" err="1">
                          <a:latin typeface="Muller Medium" pitchFamily="2" charset="77"/>
                        </a:rPr>
                        <a:t>MotorWorld</a:t>
                      </a:r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26%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263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4.3%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43647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Silver 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27%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904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5.1%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436880"/>
                  </a:ext>
                </a:extLst>
              </a:tr>
            </a:tbl>
          </a:graphicData>
        </a:graphic>
      </p:graphicFrame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DDC39B2-265D-424A-B00F-6DE0AB79B554}"/>
              </a:ext>
            </a:extLst>
          </p:cNvPr>
          <p:cNvSpPr txBox="1">
            <a:spLocks/>
          </p:cNvSpPr>
          <p:nvPr/>
        </p:nvSpPr>
        <p:spPr>
          <a:xfrm>
            <a:off x="114547" y="3100863"/>
            <a:ext cx="8861155" cy="1424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Muller" pitchFamily="2" charset="77"/>
              </a:rPr>
              <a:t>Subaru, Honda, Toyota, Mazda, &amp; Acura overperformed (% of ROs vs % list composition)</a:t>
            </a:r>
          </a:p>
          <a:p>
            <a:endParaRPr lang="en-US" sz="1600" dirty="0">
              <a:latin typeface="Muller" pitchFamily="2" charset="77"/>
            </a:endParaRPr>
          </a:p>
          <a:p>
            <a:r>
              <a:rPr lang="en-US" sz="1600" dirty="0">
                <a:latin typeface="Muller" pitchFamily="2" charset="77"/>
              </a:rPr>
              <a:t>Nissan, Ford, CDJR, Hyundai, MB, &amp; BMW </a:t>
            </a:r>
            <a:r>
              <a:rPr lang="en-US" sz="1600" dirty="0" err="1">
                <a:latin typeface="Muller" pitchFamily="2" charset="77"/>
              </a:rPr>
              <a:t>underperfomed</a:t>
            </a:r>
            <a:br>
              <a:rPr lang="en-US" sz="800" dirty="0">
                <a:latin typeface="Muller" pitchFamily="2" charset="77"/>
              </a:rPr>
            </a:br>
            <a:endParaRPr lang="en-US" sz="800" dirty="0">
              <a:latin typeface="Muller" pitchFamily="2" charset="77"/>
            </a:endParaRPr>
          </a:p>
          <a:p>
            <a:pPr marL="0" indent="0">
              <a:buNone/>
            </a:pPr>
            <a:endParaRPr lang="en-US" sz="1600" dirty="0">
              <a:latin typeface="Muller" pitchFamily="2" charset="77"/>
            </a:endParaRPr>
          </a:p>
          <a:p>
            <a:pPr marL="0" indent="0">
              <a:buNone/>
            </a:pPr>
            <a:endParaRPr lang="en-US" sz="1600" dirty="0">
              <a:latin typeface="Muller" pitchFamily="2" charset="77"/>
            </a:endParaRPr>
          </a:p>
          <a:p>
            <a:pPr marL="0" indent="0">
              <a:buNone/>
            </a:pPr>
            <a:endParaRPr lang="en-US" sz="1200" dirty="0">
              <a:latin typeface="Muller" pitchFamily="2" charset="77"/>
            </a:endParaRPr>
          </a:p>
          <a:p>
            <a:pPr lvl="1"/>
            <a:endParaRPr lang="en-US" sz="1200" dirty="0">
              <a:latin typeface="Muller" pitchFamily="2" charset="77"/>
            </a:endParaRPr>
          </a:p>
          <a:p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7F0E3132-830F-644D-BAEA-38645A422971}"/>
              </a:ext>
            </a:extLst>
          </p:cNvPr>
          <p:cNvSpPr txBox="1">
            <a:spLocks/>
          </p:cNvSpPr>
          <p:nvPr/>
        </p:nvSpPr>
        <p:spPr>
          <a:xfrm>
            <a:off x="61925" y="872587"/>
            <a:ext cx="8807406" cy="3756556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latin typeface="Muller Bold" pitchFamily="2" charset="77"/>
              </a:rPr>
              <a:t>Implications:</a:t>
            </a:r>
          </a:p>
          <a:p>
            <a:pPr marL="0" indent="0" algn="ctr">
              <a:buNone/>
            </a:pPr>
            <a:endParaRPr lang="en-US" sz="1800" b="1" dirty="0">
              <a:latin typeface="Muller Bold" pitchFamily="2" charset="77"/>
            </a:endParaRPr>
          </a:p>
          <a:p>
            <a:pPr algn="ctr">
              <a:buAutoNum type="arabicPeriod"/>
            </a:pPr>
            <a:r>
              <a:rPr lang="en-US" sz="1800" dirty="0">
                <a:latin typeface="Muller" pitchFamily="2" charset="77"/>
              </a:rPr>
              <a:t>Test additional campaigns featuring the long-scroll format</a:t>
            </a:r>
            <a:br>
              <a:rPr lang="en-US" sz="1800" dirty="0">
                <a:latin typeface="Muller" pitchFamily="2" charset="77"/>
              </a:rPr>
            </a:br>
            <a:endParaRPr lang="en-US" sz="1800" dirty="0">
              <a:latin typeface="Muller" pitchFamily="2" charset="77"/>
            </a:endParaRPr>
          </a:p>
          <a:p>
            <a:pPr algn="ctr">
              <a:buAutoNum type="arabicPeriod"/>
            </a:pPr>
            <a:r>
              <a:rPr lang="en-US" sz="1800" dirty="0">
                <a:latin typeface="Muller" pitchFamily="2" charset="77"/>
              </a:rPr>
              <a:t>Build long-scroll campaigns into customer lifecycle communications</a:t>
            </a:r>
          </a:p>
          <a:p>
            <a:pPr marL="0" indent="0" algn="ctr">
              <a:buNone/>
            </a:pPr>
            <a:endParaRPr lang="en-US" sz="1800" dirty="0">
              <a:latin typeface="Muller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4414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972" y="2198051"/>
            <a:ext cx="9176656" cy="857250"/>
          </a:xfrm>
        </p:spPr>
        <p:txBody>
          <a:bodyPr>
            <a:normAutofit/>
          </a:bodyPr>
          <a:lstStyle/>
          <a:p>
            <a:r>
              <a:rPr lang="en-US" b="1" dirty="0"/>
              <a:t>Mazda Service Segments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-212745" y="698500"/>
            <a:ext cx="9356746" cy="0"/>
          </a:xfrm>
          <a:prstGeom prst="line">
            <a:avLst/>
          </a:prstGeom>
          <a:ln>
            <a:solidFill>
              <a:srgbClr val="8BA0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arallelogram 7"/>
          <p:cNvSpPr/>
          <p:nvPr/>
        </p:nvSpPr>
        <p:spPr>
          <a:xfrm>
            <a:off x="-323849" y="360074"/>
            <a:ext cx="1432702" cy="332940"/>
          </a:xfrm>
          <a:prstGeom prst="parallelogram">
            <a:avLst/>
          </a:prstGeom>
          <a:solidFill>
            <a:srgbClr val="4040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04996" y="340832"/>
            <a:ext cx="4223200" cy="3937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600" dirty="0">
                <a:solidFill>
                  <a:srgbClr val="8BA0AB"/>
                </a:solidFill>
              </a:rPr>
              <a:t>Email Marketing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6430" y="343284"/>
            <a:ext cx="715717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600" dirty="0">
                <a:solidFill>
                  <a:schemeClr val="bg1"/>
                </a:solidFill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36588897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-212745" y="698500"/>
            <a:ext cx="9356746" cy="0"/>
          </a:xfrm>
          <a:prstGeom prst="line">
            <a:avLst/>
          </a:prstGeom>
          <a:ln>
            <a:solidFill>
              <a:srgbClr val="8BA0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arallelogram 9"/>
          <p:cNvSpPr/>
          <p:nvPr/>
        </p:nvSpPr>
        <p:spPr>
          <a:xfrm>
            <a:off x="-323849" y="360074"/>
            <a:ext cx="1432702" cy="332940"/>
          </a:xfrm>
          <a:prstGeom prst="parallelogram">
            <a:avLst/>
          </a:prstGeom>
          <a:solidFill>
            <a:srgbClr val="4040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6430" y="343284"/>
            <a:ext cx="715717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6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4DCDD7-C1D5-1D44-A869-A8936D60925C}"/>
              </a:ext>
            </a:extLst>
          </p:cNvPr>
          <p:cNvSpPr txBox="1">
            <a:spLocks/>
          </p:cNvSpPr>
          <p:nvPr/>
        </p:nvSpPr>
        <p:spPr>
          <a:xfrm>
            <a:off x="1104900" y="323608"/>
            <a:ext cx="6000556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800" b="1" dirty="0"/>
              <a:t>Email Case Study: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Mazda Service Segments</a:t>
            </a:r>
          </a:p>
          <a:p>
            <a:pPr algn="l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90D95E0-2D4E-A145-99CB-48D9127D6634}"/>
              </a:ext>
            </a:extLst>
          </p:cNvPr>
          <p:cNvSpPr txBox="1">
            <a:spLocks/>
          </p:cNvSpPr>
          <p:nvPr/>
        </p:nvSpPr>
        <p:spPr>
          <a:xfrm>
            <a:off x="199950" y="878074"/>
            <a:ext cx="4295850" cy="39702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Muller" pitchFamily="2" charset="77"/>
              </a:rPr>
              <a:t>On 6/17, we tested a new version of New Owner Service Offer email for Mazda Bel Air against the the existing creative for Mazda Catonsville and Mazda Bel Air</a:t>
            </a:r>
            <a:br>
              <a:rPr lang="en-US" sz="1600" dirty="0">
                <a:latin typeface="Muller" pitchFamily="2" charset="77"/>
              </a:rPr>
            </a:br>
            <a:endParaRPr lang="en-US" sz="1600" dirty="0">
              <a:latin typeface="Muller" pitchFamily="2" charset="77"/>
            </a:endParaRPr>
          </a:p>
          <a:p>
            <a:r>
              <a:rPr lang="en-US" sz="1600" dirty="0">
                <a:latin typeface="Muller" pitchFamily="2" charset="77"/>
              </a:rPr>
              <a:t>Purpose: </a:t>
            </a:r>
            <a:br>
              <a:rPr lang="en-US" sz="1600" dirty="0">
                <a:latin typeface="Muller" pitchFamily="2" charset="77"/>
              </a:rPr>
            </a:br>
            <a:endParaRPr lang="en-US" sz="1600" dirty="0">
              <a:latin typeface="Muller" pitchFamily="2" charset="77"/>
            </a:endParaRPr>
          </a:p>
          <a:p>
            <a:pPr lvl="1"/>
            <a:r>
              <a:rPr lang="en-US" sz="1600" dirty="0">
                <a:latin typeface="Muller" pitchFamily="2" charset="77"/>
              </a:rPr>
              <a:t>To determine if the new creative provides a lift and if creative for remaining segments should be updated</a:t>
            </a:r>
          </a:p>
          <a:p>
            <a:pPr lvl="1"/>
            <a:endParaRPr lang="en-US" sz="1600" dirty="0">
              <a:latin typeface="Muller" pitchFamily="2" charset="77"/>
            </a:endParaRPr>
          </a:p>
          <a:p>
            <a:pPr lvl="1"/>
            <a:r>
              <a:rPr lang="en-US" sz="1600" dirty="0">
                <a:latin typeface="Muller" pitchFamily="2" charset="77"/>
              </a:rPr>
              <a:t>To determine impact of creative on retention</a:t>
            </a:r>
            <a:br>
              <a:rPr lang="en-US" sz="1600" dirty="0">
                <a:latin typeface="Muller" pitchFamily="2" charset="77"/>
              </a:rPr>
            </a:br>
            <a:endParaRPr lang="en-US" sz="1600" dirty="0">
              <a:latin typeface="Muller" pitchFamily="2" charset="77"/>
            </a:endParaRPr>
          </a:p>
          <a:p>
            <a:pPr marL="0" indent="0">
              <a:buNone/>
            </a:pPr>
            <a:endParaRPr lang="en-US" sz="1600" dirty="0">
              <a:latin typeface="Muller" pitchFamily="2" charset="77"/>
            </a:endParaRPr>
          </a:p>
          <a:p>
            <a:pPr marL="0" indent="0">
              <a:buNone/>
            </a:pPr>
            <a:endParaRPr lang="en-US" sz="1600" dirty="0">
              <a:latin typeface="Muller" pitchFamily="2" charset="77"/>
            </a:endParaRPr>
          </a:p>
          <a:p>
            <a:pPr marL="0" indent="0">
              <a:buNone/>
            </a:pPr>
            <a:endParaRPr lang="en-US" sz="1200" dirty="0">
              <a:latin typeface="Muller" pitchFamily="2" charset="77"/>
            </a:endParaRPr>
          </a:p>
          <a:p>
            <a:pPr lvl="1"/>
            <a:endParaRPr lang="en-US" sz="1200" dirty="0">
              <a:latin typeface="Muller" pitchFamily="2" charset="77"/>
            </a:endParaRPr>
          </a:p>
          <a:p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F550A4-D636-4449-BE30-4ABB2D933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46" r="65108" b="646"/>
          <a:stretch/>
        </p:blipFill>
        <p:spPr>
          <a:xfrm>
            <a:off x="7039050" y="1145477"/>
            <a:ext cx="2028750" cy="3394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13F40B-A6E2-DE48-87CA-05510508D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2" y="1157766"/>
            <a:ext cx="2000179" cy="3386563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6D8AE954-10BF-584E-BF97-BA06ED064BF4}"/>
              </a:ext>
            </a:extLst>
          </p:cNvPr>
          <p:cNvSpPr/>
          <p:nvPr/>
        </p:nvSpPr>
        <p:spPr>
          <a:xfrm>
            <a:off x="6676950" y="2952750"/>
            <a:ext cx="333450" cy="152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70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AEDDBF76-E5CF-C343-BBB4-09B5D83E5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394714"/>
              </p:ext>
            </p:extLst>
          </p:nvPr>
        </p:nvGraphicFramePr>
        <p:xfrm>
          <a:off x="457200" y="1390233"/>
          <a:ext cx="3068320" cy="13214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59230">
                  <a:extLst>
                    <a:ext uri="{9D8B030D-6E8A-4147-A177-3AD203B41FA5}">
                      <a16:colId xmlns:a16="http://schemas.microsoft.com/office/drawing/2014/main" val="602693192"/>
                    </a:ext>
                  </a:extLst>
                </a:gridCol>
                <a:gridCol w="522605">
                  <a:extLst>
                    <a:ext uri="{9D8B030D-6E8A-4147-A177-3AD203B41FA5}">
                      <a16:colId xmlns:a16="http://schemas.microsoft.com/office/drawing/2014/main" val="3036271807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456814256"/>
                    </a:ext>
                  </a:extLst>
                </a:gridCol>
                <a:gridCol w="560705">
                  <a:extLst>
                    <a:ext uri="{9D8B030D-6E8A-4147-A177-3AD203B41FA5}">
                      <a16:colId xmlns:a16="http://schemas.microsoft.com/office/drawing/2014/main" val="15002045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Dealership</a:t>
                      </a:r>
                    </a:p>
                    <a:p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April</a:t>
                      </a:r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May</a:t>
                      </a:r>
                    </a:p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June</a:t>
                      </a:r>
                    </a:p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CTO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01157"/>
                  </a:ext>
                </a:extLst>
              </a:tr>
              <a:tr h="254692">
                <a:tc>
                  <a:txBody>
                    <a:bodyPr/>
                    <a:lstStyle/>
                    <a:p>
                      <a:r>
                        <a:rPr lang="en-US" sz="1200" b="0" dirty="0"/>
                        <a:t>Mazda Bel Air </a:t>
                      </a:r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9%</a:t>
                      </a:r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46%</a:t>
                      </a:r>
                      <a:endParaRPr lang="en-US" sz="1200" b="1" i="0" dirty="0">
                        <a:solidFill>
                          <a:srgbClr val="00B050"/>
                        </a:solidFill>
                        <a:latin typeface="Muller Medium Italic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65%</a:t>
                      </a:r>
                      <a:endParaRPr lang="en-US" sz="1200" b="1" i="0" dirty="0">
                        <a:solidFill>
                          <a:srgbClr val="00B050"/>
                        </a:solidFill>
                        <a:latin typeface="Muller Medium Italic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682512"/>
                  </a:ext>
                </a:extLst>
              </a:tr>
              <a:tr h="285172">
                <a:tc>
                  <a:txBody>
                    <a:bodyPr/>
                    <a:lstStyle/>
                    <a:p>
                      <a:r>
                        <a:rPr lang="en-US" sz="1200" b="0" dirty="0"/>
                        <a:t>Mazda Catonsville</a:t>
                      </a:r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4%</a:t>
                      </a:r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00B050"/>
                          </a:solidFill>
                        </a:rPr>
                        <a:t>11%</a:t>
                      </a:r>
                      <a:endParaRPr lang="en-US" sz="1200" b="0" i="0" dirty="0">
                        <a:solidFill>
                          <a:srgbClr val="00B050"/>
                        </a:solidFill>
                        <a:latin typeface="Muller Medium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b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24411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b="0" dirty="0"/>
                        <a:t>Mazda Towson</a:t>
                      </a:r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12%</a:t>
                      </a:r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b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b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18%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436473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 flipH="1">
            <a:off x="-212745" y="698500"/>
            <a:ext cx="9356746" cy="0"/>
          </a:xfrm>
          <a:prstGeom prst="line">
            <a:avLst/>
          </a:prstGeom>
          <a:ln>
            <a:solidFill>
              <a:srgbClr val="8BA0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arallelogram 9"/>
          <p:cNvSpPr/>
          <p:nvPr/>
        </p:nvSpPr>
        <p:spPr>
          <a:xfrm>
            <a:off x="-323849" y="360074"/>
            <a:ext cx="1432702" cy="332940"/>
          </a:xfrm>
          <a:prstGeom prst="parallelogram">
            <a:avLst/>
          </a:prstGeom>
          <a:solidFill>
            <a:srgbClr val="4040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6430" y="343284"/>
            <a:ext cx="715717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6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4DCDD7-C1D5-1D44-A869-A8936D60925C}"/>
              </a:ext>
            </a:extLst>
          </p:cNvPr>
          <p:cNvSpPr txBox="1">
            <a:spLocks/>
          </p:cNvSpPr>
          <p:nvPr/>
        </p:nvSpPr>
        <p:spPr>
          <a:xfrm>
            <a:off x="1104900" y="323608"/>
            <a:ext cx="6000556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800" b="1" dirty="0"/>
              <a:t>Email Case Study: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Mazda Service Segments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90D95E0-2D4E-A145-99CB-48D9127D6634}"/>
              </a:ext>
            </a:extLst>
          </p:cNvPr>
          <p:cNvSpPr txBox="1">
            <a:spLocks/>
          </p:cNvSpPr>
          <p:nvPr/>
        </p:nvSpPr>
        <p:spPr>
          <a:xfrm>
            <a:off x="199951" y="878074"/>
            <a:ext cx="4911064" cy="397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Muller" pitchFamily="2" charset="77"/>
              </a:rPr>
              <a:t>Results: </a:t>
            </a:r>
            <a:br>
              <a:rPr lang="en-US" sz="1600" dirty="0">
                <a:latin typeface="Muller" pitchFamily="2" charset="77"/>
              </a:rPr>
            </a:br>
            <a:endParaRPr lang="en-US" sz="1600" dirty="0">
              <a:latin typeface="Muller" pitchFamily="2" charset="77"/>
            </a:endParaRPr>
          </a:p>
          <a:p>
            <a:pPr marL="0" indent="0">
              <a:buNone/>
            </a:pPr>
            <a:endParaRPr lang="en-US" sz="1200" dirty="0">
              <a:latin typeface="Muller" pitchFamily="2" charset="77"/>
            </a:endParaRPr>
          </a:p>
          <a:p>
            <a:pPr lvl="1"/>
            <a:endParaRPr lang="en-US" sz="1200" dirty="0">
              <a:latin typeface="Muller" pitchFamily="2" charset="77"/>
            </a:endParaRPr>
          </a:p>
          <a:p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EAD49BA-0E0A-DC4B-B86E-ADF242FD0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240" y="278227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11EFCB2-0FC1-0B4A-A2B7-79C9F9B0AE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659442"/>
              </p:ext>
            </p:extLst>
          </p:nvPr>
        </p:nvGraphicFramePr>
        <p:xfrm>
          <a:off x="392502" y="1390233"/>
          <a:ext cx="2069148" cy="1321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0030">
                  <a:extLst>
                    <a:ext uri="{9D8B030D-6E8A-4147-A177-3AD203B41FA5}">
                      <a16:colId xmlns:a16="http://schemas.microsoft.com/office/drawing/2014/main" val="602693192"/>
                    </a:ext>
                  </a:extLst>
                </a:gridCol>
                <a:gridCol w="559118">
                  <a:extLst>
                    <a:ext uri="{9D8B030D-6E8A-4147-A177-3AD203B41FA5}">
                      <a16:colId xmlns:a16="http://schemas.microsoft.com/office/drawing/2014/main" val="30362718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Muller Medium" pitchFamily="2" charset="77"/>
                        </a:rPr>
                        <a:t>Dealership</a:t>
                      </a:r>
                    </a:p>
                    <a:p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>
                    <a:solidFill>
                      <a:srgbClr val="008E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April</a:t>
                      </a:r>
                    </a:p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CTO</a:t>
                      </a:r>
                    </a:p>
                  </a:txBody>
                  <a:tcPr>
                    <a:solidFill>
                      <a:srgbClr val="008E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01157"/>
                  </a:ext>
                </a:extLst>
              </a:tr>
              <a:tr h="254692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Mazda Bel Air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682512"/>
                  </a:ext>
                </a:extLst>
              </a:tr>
              <a:tr h="285172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Mazda Catonsville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24411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Mazda Towson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Muller Medium" pitchFamily="2" charset="77"/>
                        </a:rPr>
                        <a:t>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436473"/>
                  </a:ext>
                </a:extLst>
              </a:tr>
            </a:tbl>
          </a:graphicData>
        </a:graphic>
      </p:graphicFrame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DDC39B2-265D-424A-B00F-6DE0AB79B554}"/>
              </a:ext>
            </a:extLst>
          </p:cNvPr>
          <p:cNvSpPr txBox="1">
            <a:spLocks/>
          </p:cNvSpPr>
          <p:nvPr/>
        </p:nvSpPr>
        <p:spPr>
          <a:xfrm>
            <a:off x="114547" y="3100863"/>
            <a:ext cx="8861155" cy="1424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Muller" pitchFamily="2" charset="77"/>
              </a:rPr>
              <a:t>Click through rates have consistently been around 8-10% since 2019 and never higher than 9% for Mazda Bel Air</a:t>
            </a:r>
            <a:endParaRPr lang="en-US" sz="800" dirty="0">
              <a:latin typeface="Muller" pitchFamily="2" charset="77"/>
            </a:endParaRPr>
          </a:p>
          <a:p>
            <a:pPr marL="0" indent="0">
              <a:buNone/>
            </a:pPr>
            <a:endParaRPr lang="en-US" sz="1600" dirty="0">
              <a:latin typeface="Muller" pitchFamily="2" charset="77"/>
            </a:endParaRPr>
          </a:p>
          <a:p>
            <a:pPr marL="0" indent="0">
              <a:buNone/>
            </a:pPr>
            <a:endParaRPr lang="en-US" sz="1600" dirty="0">
              <a:latin typeface="Muller" pitchFamily="2" charset="77"/>
            </a:endParaRPr>
          </a:p>
          <a:p>
            <a:pPr marL="0" indent="0">
              <a:buNone/>
            </a:pPr>
            <a:endParaRPr lang="en-US" sz="1200" dirty="0">
              <a:latin typeface="Muller" pitchFamily="2" charset="77"/>
            </a:endParaRPr>
          </a:p>
          <a:p>
            <a:pPr lvl="1"/>
            <a:endParaRPr lang="en-US" sz="1200" dirty="0">
              <a:latin typeface="Muller" pitchFamily="2" charset="77"/>
            </a:endParaRPr>
          </a:p>
          <a:p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7F0E3132-830F-644D-BAEA-38645A422971}"/>
              </a:ext>
            </a:extLst>
          </p:cNvPr>
          <p:cNvSpPr txBox="1">
            <a:spLocks/>
          </p:cNvSpPr>
          <p:nvPr/>
        </p:nvSpPr>
        <p:spPr>
          <a:xfrm>
            <a:off x="222047" y="842525"/>
            <a:ext cx="8807406" cy="3685668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latin typeface="Muller Bold" pitchFamily="2" charset="77"/>
              </a:rPr>
              <a:t>Implications:</a:t>
            </a:r>
          </a:p>
          <a:p>
            <a:pPr marL="0" indent="0" algn="ctr">
              <a:buNone/>
            </a:pPr>
            <a:endParaRPr lang="en-US" sz="1800" b="1" dirty="0">
              <a:latin typeface="Muller Bold" pitchFamily="2" charset="77"/>
            </a:endParaRPr>
          </a:p>
          <a:p>
            <a:pPr algn="ctr">
              <a:buAutoNum type="arabicPeriod"/>
            </a:pPr>
            <a:r>
              <a:rPr lang="en-US" sz="1800" dirty="0">
                <a:latin typeface="Muller" pitchFamily="2" charset="77"/>
              </a:rPr>
              <a:t>Change the format of all remaining segments to match Mazda Bel Air’s new customer email</a:t>
            </a:r>
            <a:br>
              <a:rPr lang="en-US" sz="1800" dirty="0">
                <a:latin typeface="Muller" pitchFamily="2" charset="77"/>
              </a:rPr>
            </a:br>
            <a:endParaRPr lang="en-US" sz="1800" dirty="0">
              <a:latin typeface="Muller" pitchFamily="2" charset="77"/>
            </a:endParaRPr>
          </a:p>
          <a:p>
            <a:pPr algn="ctr">
              <a:buAutoNum type="arabicPeriod"/>
            </a:pPr>
            <a:r>
              <a:rPr lang="en-US" sz="1800" dirty="0">
                <a:latin typeface="Muller" pitchFamily="2" charset="77"/>
              </a:rPr>
              <a:t>Look for opportunities to incorporate reveal functionality in other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4110913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-212745" y="698500"/>
            <a:ext cx="9356746" cy="0"/>
          </a:xfrm>
          <a:prstGeom prst="line">
            <a:avLst/>
          </a:prstGeom>
          <a:ln>
            <a:solidFill>
              <a:srgbClr val="8BA0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arallelogram 9"/>
          <p:cNvSpPr/>
          <p:nvPr/>
        </p:nvSpPr>
        <p:spPr>
          <a:xfrm>
            <a:off x="-323849" y="360074"/>
            <a:ext cx="1432702" cy="332940"/>
          </a:xfrm>
          <a:prstGeom prst="parallelogram">
            <a:avLst/>
          </a:prstGeom>
          <a:solidFill>
            <a:srgbClr val="4040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6430" y="343284"/>
            <a:ext cx="715717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6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4DCDD7-C1D5-1D44-A869-A8936D60925C}"/>
              </a:ext>
            </a:extLst>
          </p:cNvPr>
          <p:cNvSpPr txBox="1">
            <a:spLocks/>
          </p:cNvSpPr>
          <p:nvPr/>
        </p:nvSpPr>
        <p:spPr>
          <a:xfrm>
            <a:off x="1104900" y="323608"/>
            <a:ext cx="6000556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800" b="1" dirty="0"/>
              <a:t>June 2021 Email Marketing: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Next Steps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90D95E0-2D4E-A145-99CB-48D9127D6634}"/>
              </a:ext>
            </a:extLst>
          </p:cNvPr>
          <p:cNvSpPr txBox="1">
            <a:spLocks/>
          </p:cNvSpPr>
          <p:nvPr/>
        </p:nvSpPr>
        <p:spPr>
          <a:xfrm>
            <a:off x="296430" y="709804"/>
            <a:ext cx="8551140" cy="397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dirty="0">
              <a:latin typeface="Muller" pitchFamily="2" charset="77"/>
            </a:endParaRPr>
          </a:p>
          <a:p>
            <a:r>
              <a:rPr lang="en-US" sz="1600" dirty="0">
                <a:latin typeface="Muller" pitchFamily="2" charset="77"/>
              </a:rPr>
              <a:t>Continue to improve open rates through subject line testing in June</a:t>
            </a:r>
          </a:p>
          <a:p>
            <a:endParaRPr lang="en-US" sz="1600" dirty="0">
              <a:latin typeface="Muller" pitchFamily="2" charset="77"/>
            </a:endParaRPr>
          </a:p>
          <a:p>
            <a:r>
              <a:rPr lang="en-US" sz="1600" dirty="0">
                <a:latin typeface="Muller" pitchFamily="2" charset="77"/>
              </a:rPr>
              <a:t>Continue 7 – 9 AM deployments</a:t>
            </a:r>
          </a:p>
          <a:p>
            <a:endParaRPr lang="en-US" sz="1600" dirty="0">
              <a:latin typeface="Muller" pitchFamily="2" charset="77"/>
            </a:endParaRPr>
          </a:p>
          <a:p>
            <a:r>
              <a:rPr lang="en-US" sz="1600" dirty="0">
                <a:latin typeface="Muller" pitchFamily="2" charset="77"/>
              </a:rPr>
              <a:t>Update the Mazda retention emails and explore opportunities for incorporating reveal functionality elsewhere</a:t>
            </a:r>
          </a:p>
          <a:p>
            <a:endParaRPr lang="en-US" sz="1600" dirty="0">
              <a:latin typeface="Muller" pitchFamily="2" charset="77"/>
            </a:endParaRPr>
          </a:p>
          <a:p>
            <a:r>
              <a:rPr lang="en-US" sz="1600" dirty="0">
                <a:latin typeface="Muller" pitchFamily="2" charset="77"/>
              </a:rPr>
              <a:t>Look for opportunities for drip campaigns</a:t>
            </a:r>
          </a:p>
          <a:p>
            <a:endParaRPr lang="en-US" sz="1600" dirty="0">
              <a:latin typeface="Muller" pitchFamily="2" charset="77"/>
            </a:endParaRPr>
          </a:p>
          <a:p>
            <a:endParaRPr lang="en-US" sz="1600" dirty="0">
              <a:latin typeface="Muller" pitchFamily="2" charset="77"/>
            </a:endParaRPr>
          </a:p>
          <a:p>
            <a:endParaRPr lang="en-US" sz="1600" dirty="0">
              <a:latin typeface="Muller" pitchFamily="2" charset="77"/>
            </a:endParaRPr>
          </a:p>
          <a:p>
            <a:endParaRPr lang="en-US" sz="1600" dirty="0">
              <a:latin typeface="Muller" pitchFamily="2" charset="77"/>
            </a:endParaRPr>
          </a:p>
          <a:p>
            <a:endParaRPr lang="en-US" sz="1600" dirty="0">
              <a:latin typeface="Muller" pitchFamily="2" charset="77"/>
            </a:endParaRPr>
          </a:p>
          <a:p>
            <a:pPr marL="0" indent="0">
              <a:buNone/>
            </a:pPr>
            <a:endParaRPr lang="en-US" sz="1600" dirty="0">
              <a:latin typeface="Muller" pitchFamily="2" charset="77"/>
            </a:endParaRPr>
          </a:p>
          <a:p>
            <a:endParaRPr lang="en-US" sz="1600" dirty="0">
              <a:latin typeface="Muller" pitchFamily="2" charset="77"/>
            </a:endParaRPr>
          </a:p>
          <a:p>
            <a:endParaRPr lang="en-US" sz="1600" dirty="0">
              <a:latin typeface="Muller" pitchFamily="2" charset="77"/>
            </a:endParaRPr>
          </a:p>
          <a:p>
            <a:endParaRPr lang="en-US" sz="1600" dirty="0">
              <a:latin typeface="Muller" pitchFamily="2" charset="77"/>
            </a:endParaRPr>
          </a:p>
          <a:p>
            <a:endParaRPr lang="en-US" sz="1600" dirty="0">
              <a:latin typeface="Muller" pitchFamily="2" charset="77"/>
            </a:endParaRPr>
          </a:p>
          <a:p>
            <a:endParaRPr lang="en-US" sz="1600" dirty="0">
              <a:latin typeface="Muller" pitchFamily="2" charset="77"/>
            </a:endParaRPr>
          </a:p>
          <a:p>
            <a:endParaRPr lang="en-US" sz="1600" dirty="0">
              <a:latin typeface="Muller" pitchFamily="2" charset="77"/>
            </a:endParaRPr>
          </a:p>
          <a:p>
            <a:endParaRPr lang="en-US" sz="1600" dirty="0">
              <a:latin typeface="Muller" pitchFamily="2" charset="77"/>
            </a:endParaRPr>
          </a:p>
          <a:p>
            <a:endParaRPr lang="en-US" sz="1600" dirty="0">
              <a:latin typeface="Muller" pitchFamily="2" charset="77"/>
            </a:endParaRPr>
          </a:p>
          <a:p>
            <a:endParaRPr lang="en-US" sz="2000" dirty="0">
              <a:latin typeface="Muller" pitchFamily="2" charset="77"/>
            </a:endParaRPr>
          </a:p>
          <a:p>
            <a:pPr marL="0" indent="0">
              <a:buNone/>
            </a:pPr>
            <a:endParaRPr lang="en-US" sz="1600" dirty="0">
              <a:latin typeface="Muller" pitchFamily="2" charset="77"/>
            </a:endParaRPr>
          </a:p>
          <a:p>
            <a:pPr marL="0" indent="0">
              <a:buNone/>
            </a:pPr>
            <a:endParaRPr lang="en-US" sz="1200" dirty="0">
              <a:latin typeface="Muller" pitchFamily="2" charset="77"/>
            </a:endParaRPr>
          </a:p>
          <a:p>
            <a:pPr lvl="1"/>
            <a:endParaRPr lang="en-US" sz="1200" dirty="0">
              <a:latin typeface="Muller" pitchFamily="2" charset="77"/>
            </a:endParaRPr>
          </a:p>
          <a:p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21170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972" y="2198051"/>
            <a:ext cx="9176656" cy="8572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May 2021 Email Results</a:t>
            </a:r>
            <a:br>
              <a:rPr lang="en-US" b="1" dirty="0"/>
            </a:b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-212745" y="698500"/>
            <a:ext cx="9356746" cy="0"/>
          </a:xfrm>
          <a:prstGeom prst="line">
            <a:avLst/>
          </a:prstGeom>
          <a:ln>
            <a:solidFill>
              <a:srgbClr val="8BA0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arallelogram 7"/>
          <p:cNvSpPr/>
          <p:nvPr/>
        </p:nvSpPr>
        <p:spPr>
          <a:xfrm>
            <a:off x="-323849" y="360074"/>
            <a:ext cx="1432702" cy="332940"/>
          </a:xfrm>
          <a:prstGeom prst="parallelogram">
            <a:avLst/>
          </a:prstGeom>
          <a:solidFill>
            <a:srgbClr val="4040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04996" y="340832"/>
            <a:ext cx="4223200" cy="3937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600" dirty="0">
                <a:solidFill>
                  <a:srgbClr val="8BA0AB"/>
                </a:solidFill>
              </a:rPr>
              <a:t>Email Marketing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6430" y="343284"/>
            <a:ext cx="715717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600" dirty="0">
                <a:solidFill>
                  <a:schemeClr val="bg1"/>
                </a:solidFill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60425958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074964-4B84-EB48-9DE9-B59D4AED0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635" y="712112"/>
            <a:ext cx="6760253" cy="40713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-212745" y="698500"/>
            <a:ext cx="9356746" cy="0"/>
          </a:xfrm>
          <a:prstGeom prst="line">
            <a:avLst/>
          </a:prstGeom>
          <a:ln>
            <a:solidFill>
              <a:srgbClr val="8BA0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arallelogram 9"/>
          <p:cNvSpPr/>
          <p:nvPr/>
        </p:nvSpPr>
        <p:spPr>
          <a:xfrm>
            <a:off x="-323849" y="360074"/>
            <a:ext cx="1432702" cy="332940"/>
          </a:xfrm>
          <a:prstGeom prst="parallelogram">
            <a:avLst/>
          </a:prstGeom>
          <a:solidFill>
            <a:srgbClr val="4040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6430" y="343284"/>
            <a:ext cx="715717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6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4DCDD7-C1D5-1D44-A869-A8936D60925C}"/>
              </a:ext>
            </a:extLst>
          </p:cNvPr>
          <p:cNvSpPr txBox="1">
            <a:spLocks/>
          </p:cNvSpPr>
          <p:nvPr/>
        </p:nvSpPr>
        <p:spPr>
          <a:xfrm>
            <a:off x="1104900" y="323608"/>
            <a:ext cx="6000556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800" b="1" dirty="0"/>
              <a:t>Email Marketing: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May 2021 vs. 2019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1BCBA7F0-6AB6-A84E-B4AE-12BAF5554424}"/>
              </a:ext>
            </a:extLst>
          </p:cNvPr>
          <p:cNvSpPr/>
          <p:nvPr/>
        </p:nvSpPr>
        <p:spPr>
          <a:xfrm>
            <a:off x="5410200" y="1602971"/>
            <a:ext cx="1542856" cy="1156225"/>
          </a:xfrm>
          <a:prstGeom prst="upArrow">
            <a:avLst>
              <a:gd name="adj1" fmla="val 50000"/>
              <a:gd name="adj2" fmla="val 50667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Up 24%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1BF01ED-FBD4-2A41-8331-9F6767BBFADA}"/>
              </a:ext>
            </a:extLst>
          </p:cNvPr>
          <p:cNvSpPr txBox="1">
            <a:spLocks/>
          </p:cNvSpPr>
          <p:nvPr/>
        </p:nvSpPr>
        <p:spPr>
          <a:xfrm>
            <a:off x="762000" y="4819892"/>
            <a:ext cx="7803528" cy="320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>
                <a:latin typeface="Muller" pitchFamily="2" charset="77"/>
              </a:rPr>
              <a:t>*Excludes new acquisitions and HG Nissan. We also sent out 288 campaigns in May 2021 vs. 250 in May 2019. </a:t>
            </a:r>
          </a:p>
        </p:txBody>
      </p:sp>
    </p:spTree>
    <p:extLst>
      <p:ext uri="{BB962C8B-B14F-4D97-AF65-F5344CB8AC3E}">
        <p14:creationId xmlns:p14="http://schemas.microsoft.com/office/powerpoint/2010/main" val="3998308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6440F0-CE9D-1745-9F70-8EBB48381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232" y="785886"/>
            <a:ext cx="6634368" cy="399550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-212745" y="698500"/>
            <a:ext cx="9356746" cy="0"/>
          </a:xfrm>
          <a:prstGeom prst="line">
            <a:avLst/>
          </a:prstGeom>
          <a:ln>
            <a:solidFill>
              <a:srgbClr val="8BA0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arallelogram 9"/>
          <p:cNvSpPr/>
          <p:nvPr/>
        </p:nvSpPr>
        <p:spPr>
          <a:xfrm>
            <a:off x="-323849" y="360074"/>
            <a:ext cx="1432702" cy="332940"/>
          </a:xfrm>
          <a:prstGeom prst="parallelogram">
            <a:avLst/>
          </a:prstGeom>
          <a:solidFill>
            <a:srgbClr val="4040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6430" y="343284"/>
            <a:ext cx="715717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6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4DCDD7-C1D5-1D44-A869-A8936D60925C}"/>
              </a:ext>
            </a:extLst>
          </p:cNvPr>
          <p:cNvSpPr txBox="1">
            <a:spLocks/>
          </p:cNvSpPr>
          <p:nvPr/>
        </p:nvSpPr>
        <p:spPr>
          <a:xfrm>
            <a:off x="1104900" y="323608"/>
            <a:ext cx="6000556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800" b="1" dirty="0"/>
              <a:t>Email Marketing: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May 2021 vs. 2019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1BCBA7F0-6AB6-A84E-B4AE-12BAF5554424}"/>
              </a:ext>
            </a:extLst>
          </p:cNvPr>
          <p:cNvSpPr/>
          <p:nvPr/>
        </p:nvSpPr>
        <p:spPr>
          <a:xfrm>
            <a:off x="5486400" y="1733550"/>
            <a:ext cx="1542856" cy="1156225"/>
          </a:xfrm>
          <a:prstGeom prst="upArrow">
            <a:avLst>
              <a:gd name="adj1" fmla="val 50000"/>
              <a:gd name="adj2" fmla="val 50667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Up 33%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1BF01ED-FBD4-2A41-8331-9F6767BBFADA}"/>
              </a:ext>
            </a:extLst>
          </p:cNvPr>
          <p:cNvSpPr txBox="1">
            <a:spLocks/>
          </p:cNvSpPr>
          <p:nvPr/>
        </p:nvSpPr>
        <p:spPr>
          <a:xfrm>
            <a:off x="838200" y="4819892"/>
            <a:ext cx="7727328" cy="320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>
                <a:latin typeface="Muller" pitchFamily="2" charset="77"/>
              </a:rPr>
              <a:t>*OR increased from 22% in 2019 to 24% in 2021.</a:t>
            </a:r>
          </a:p>
        </p:txBody>
      </p:sp>
    </p:spTree>
    <p:extLst>
      <p:ext uri="{BB962C8B-B14F-4D97-AF65-F5344CB8AC3E}">
        <p14:creationId xmlns:p14="http://schemas.microsoft.com/office/powerpoint/2010/main" val="414272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8A50C4-CBDC-E64A-BFC2-3C6443A0F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84" y="729480"/>
            <a:ext cx="6708688" cy="404025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-212745" y="698500"/>
            <a:ext cx="9356746" cy="0"/>
          </a:xfrm>
          <a:prstGeom prst="line">
            <a:avLst/>
          </a:prstGeom>
          <a:ln>
            <a:solidFill>
              <a:srgbClr val="8BA0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arallelogram 9"/>
          <p:cNvSpPr/>
          <p:nvPr/>
        </p:nvSpPr>
        <p:spPr>
          <a:xfrm>
            <a:off x="-323849" y="360074"/>
            <a:ext cx="1432702" cy="332940"/>
          </a:xfrm>
          <a:prstGeom prst="parallelogram">
            <a:avLst/>
          </a:prstGeom>
          <a:solidFill>
            <a:srgbClr val="4040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6430" y="343284"/>
            <a:ext cx="715717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6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4DCDD7-C1D5-1D44-A869-A8936D60925C}"/>
              </a:ext>
            </a:extLst>
          </p:cNvPr>
          <p:cNvSpPr txBox="1">
            <a:spLocks/>
          </p:cNvSpPr>
          <p:nvPr/>
        </p:nvSpPr>
        <p:spPr>
          <a:xfrm>
            <a:off x="1104900" y="323608"/>
            <a:ext cx="6000556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800" b="1" dirty="0"/>
              <a:t>Email Marketing: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May 2021 vs. 2019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1BCBA7F0-6AB6-A84E-B4AE-12BAF5554424}"/>
              </a:ext>
            </a:extLst>
          </p:cNvPr>
          <p:cNvSpPr/>
          <p:nvPr/>
        </p:nvSpPr>
        <p:spPr>
          <a:xfrm>
            <a:off x="5410200" y="1733550"/>
            <a:ext cx="1542856" cy="1156225"/>
          </a:xfrm>
          <a:prstGeom prst="upArrow">
            <a:avLst>
              <a:gd name="adj1" fmla="val 50000"/>
              <a:gd name="adj2" fmla="val 50667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Up 32%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1BF01ED-FBD4-2A41-8331-9F6767BBFADA}"/>
              </a:ext>
            </a:extLst>
          </p:cNvPr>
          <p:cNvSpPr txBox="1">
            <a:spLocks/>
          </p:cNvSpPr>
          <p:nvPr/>
        </p:nvSpPr>
        <p:spPr>
          <a:xfrm>
            <a:off x="838200" y="4819892"/>
            <a:ext cx="7727328" cy="320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>
                <a:latin typeface="Muller" pitchFamily="2" charset="77"/>
              </a:rPr>
              <a:t>*CTO was flat at 14%.</a:t>
            </a:r>
          </a:p>
        </p:txBody>
      </p:sp>
    </p:spTree>
    <p:extLst>
      <p:ext uri="{BB962C8B-B14F-4D97-AF65-F5344CB8AC3E}">
        <p14:creationId xmlns:p14="http://schemas.microsoft.com/office/powerpoint/2010/main" val="275791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972" y="2198051"/>
            <a:ext cx="9176656" cy="857250"/>
          </a:xfrm>
        </p:spPr>
        <p:txBody>
          <a:bodyPr>
            <a:normAutofit/>
          </a:bodyPr>
          <a:lstStyle/>
          <a:p>
            <a:r>
              <a:rPr lang="en-US" b="1" dirty="0"/>
              <a:t>Memorial Day Emails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-212745" y="698500"/>
            <a:ext cx="9356746" cy="0"/>
          </a:xfrm>
          <a:prstGeom prst="line">
            <a:avLst/>
          </a:prstGeom>
          <a:ln>
            <a:solidFill>
              <a:srgbClr val="8BA0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arallelogram 7"/>
          <p:cNvSpPr/>
          <p:nvPr/>
        </p:nvSpPr>
        <p:spPr>
          <a:xfrm>
            <a:off x="-323849" y="360074"/>
            <a:ext cx="1432702" cy="332940"/>
          </a:xfrm>
          <a:prstGeom prst="parallelogram">
            <a:avLst/>
          </a:prstGeom>
          <a:solidFill>
            <a:srgbClr val="4040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04996" y="340832"/>
            <a:ext cx="4223200" cy="3937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600" dirty="0">
                <a:solidFill>
                  <a:srgbClr val="8BA0AB"/>
                </a:solidFill>
              </a:rPr>
              <a:t>Email Marketing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6430" y="343284"/>
            <a:ext cx="715717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600" dirty="0">
                <a:solidFill>
                  <a:schemeClr val="bg1"/>
                </a:solidFill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9296598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-212745" y="698500"/>
            <a:ext cx="9356746" cy="0"/>
          </a:xfrm>
          <a:prstGeom prst="line">
            <a:avLst/>
          </a:prstGeom>
          <a:ln>
            <a:solidFill>
              <a:srgbClr val="8BA0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arallelogram 9"/>
          <p:cNvSpPr/>
          <p:nvPr/>
        </p:nvSpPr>
        <p:spPr>
          <a:xfrm>
            <a:off x="-323849" y="360074"/>
            <a:ext cx="1432702" cy="332940"/>
          </a:xfrm>
          <a:prstGeom prst="parallelogram">
            <a:avLst/>
          </a:prstGeom>
          <a:solidFill>
            <a:srgbClr val="4040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6430" y="343284"/>
            <a:ext cx="715717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6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4DCDD7-C1D5-1D44-A869-A8936D60925C}"/>
              </a:ext>
            </a:extLst>
          </p:cNvPr>
          <p:cNvSpPr txBox="1">
            <a:spLocks/>
          </p:cNvSpPr>
          <p:nvPr/>
        </p:nvSpPr>
        <p:spPr>
          <a:xfrm>
            <a:off x="1104900" y="323608"/>
            <a:ext cx="6000556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800" b="1" dirty="0"/>
              <a:t>Email Case Study: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Memorial Day</a:t>
            </a:r>
          </a:p>
          <a:p>
            <a:pPr algn="l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90D95E0-2D4E-A145-99CB-48D9127D6634}"/>
              </a:ext>
            </a:extLst>
          </p:cNvPr>
          <p:cNvSpPr txBox="1">
            <a:spLocks/>
          </p:cNvSpPr>
          <p:nvPr/>
        </p:nvSpPr>
        <p:spPr>
          <a:xfrm>
            <a:off x="199951" y="878074"/>
            <a:ext cx="4143450" cy="397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Muller" pitchFamily="2" charset="77"/>
              </a:rPr>
              <a:t>On 5/27, we launched Memorial Day group emails for the Hall, Heritage, and </a:t>
            </a:r>
            <a:r>
              <a:rPr lang="en-US" sz="1600" dirty="0" err="1">
                <a:latin typeface="Muller" pitchFamily="2" charset="77"/>
              </a:rPr>
              <a:t>MotorWorld</a:t>
            </a:r>
            <a:r>
              <a:rPr lang="en-US" sz="1600" dirty="0">
                <a:latin typeface="Muller" pitchFamily="2" charset="77"/>
              </a:rPr>
              <a:t> divisions</a:t>
            </a:r>
          </a:p>
          <a:p>
            <a:endParaRPr lang="en-US" sz="1600" dirty="0">
              <a:latin typeface="Muller" pitchFamily="2" charset="77"/>
            </a:endParaRPr>
          </a:p>
          <a:p>
            <a:r>
              <a:rPr lang="en-US" sz="1600" dirty="0">
                <a:latin typeface="Muller" pitchFamily="2" charset="77"/>
              </a:rPr>
              <a:t>Purpose: </a:t>
            </a:r>
            <a:br>
              <a:rPr lang="en-US" sz="1600" dirty="0">
                <a:latin typeface="Muller" pitchFamily="2" charset="77"/>
              </a:rPr>
            </a:br>
            <a:endParaRPr lang="en-US" sz="1600" dirty="0">
              <a:latin typeface="Muller" pitchFamily="2" charset="77"/>
            </a:endParaRPr>
          </a:p>
          <a:p>
            <a:pPr lvl="1"/>
            <a:r>
              <a:rPr lang="en-US" sz="1600" dirty="0">
                <a:latin typeface="Muller" pitchFamily="2" charset="77"/>
              </a:rPr>
              <a:t>To identify customers’ interest in our brands </a:t>
            </a:r>
          </a:p>
          <a:p>
            <a:pPr lvl="1"/>
            <a:endParaRPr lang="en-US" sz="1600" dirty="0">
              <a:latin typeface="Muller" pitchFamily="2" charset="77"/>
            </a:endParaRPr>
          </a:p>
          <a:p>
            <a:pPr lvl="1"/>
            <a:r>
              <a:rPr lang="en-US" sz="1600" dirty="0">
                <a:latin typeface="Muller" pitchFamily="2" charset="77"/>
              </a:rPr>
              <a:t>To test CTA button copy</a:t>
            </a:r>
            <a:br>
              <a:rPr lang="en-US" sz="1600" dirty="0">
                <a:latin typeface="Muller" pitchFamily="2" charset="77"/>
              </a:rPr>
            </a:br>
            <a:endParaRPr lang="en-US" sz="1600" dirty="0">
              <a:latin typeface="Muller" pitchFamily="2" charset="77"/>
            </a:endParaRPr>
          </a:p>
          <a:p>
            <a:pPr marL="0" indent="0">
              <a:buNone/>
            </a:pPr>
            <a:endParaRPr lang="en-US" sz="1600" dirty="0">
              <a:latin typeface="Muller" pitchFamily="2" charset="77"/>
            </a:endParaRPr>
          </a:p>
          <a:p>
            <a:pPr marL="0" indent="0">
              <a:buNone/>
            </a:pPr>
            <a:endParaRPr lang="en-US" sz="1600" dirty="0">
              <a:latin typeface="Muller" pitchFamily="2" charset="77"/>
            </a:endParaRPr>
          </a:p>
          <a:p>
            <a:pPr marL="0" indent="0">
              <a:buNone/>
            </a:pPr>
            <a:endParaRPr lang="en-US" sz="1200" dirty="0">
              <a:latin typeface="Muller" pitchFamily="2" charset="77"/>
            </a:endParaRPr>
          </a:p>
          <a:p>
            <a:pPr lvl="1"/>
            <a:endParaRPr lang="en-US" sz="1200" dirty="0">
              <a:latin typeface="Muller" pitchFamily="2" charset="77"/>
            </a:endParaRPr>
          </a:p>
          <a:p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B380C5-5DAD-904D-8438-D26459178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209" y="86070"/>
            <a:ext cx="1548224" cy="4971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3E8F42-67E5-D042-95C7-7005E6670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843075"/>
            <a:ext cx="1999665" cy="215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67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E74D155-C5AB-0C4E-A60F-4AE21CAED8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284228"/>
              </p:ext>
            </p:extLst>
          </p:nvPr>
        </p:nvGraphicFramePr>
        <p:xfrm>
          <a:off x="6705600" y="1440945"/>
          <a:ext cx="1614805" cy="25406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14805">
                  <a:extLst>
                    <a:ext uri="{9D8B030D-6E8A-4147-A177-3AD203B41FA5}">
                      <a16:colId xmlns:a16="http://schemas.microsoft.com/office/drawing/2014/main" val="6026931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Lowest CTR Brands</a:t>
                      </a:r>
                    </a:p>
                    <a:p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01157"/>
                  </a:ext>
                </a:extLst>
              </a:tr>
              <a:tr h="254692">
                <a:tc>
                  <a:txBody>
                    <a:bodyPr/>
                    <a:lstStyle/>
                    <a:p>
                      <a:r>
                        <a:rPr lang="en-US" sz="1200" b="0" dirty="0"/>
                        <a:t>Chrysler</a:t>
                      </a:r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682512"/>
                  </a:ext>
                </a:extLst>
              </a:tr>
              <a:tr h="285172">
                <a:tc>
                  <a:txBody>
                    <a:bodyPr/>
                    <a:lstStyle/>
                    <a:p>
                      <a:r>
                        <a:rPr lang="en-US" sz="1200" b="0" dirty="0"/>
                        <a:t>Buick (HTG)</a:t>
                      </a:r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24411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b="0" dirty="0"/>
                        <a:t>Genesis</a:t>
                      </a:r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43647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b="0" dirty="0"/>
                        <a:t>Dodge</a:t>
                      </a:r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43688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b="0" dirty="0"/>
                        <a:t>Mitsubishi (MW)</a:t>
                      </a:r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10526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b="0" dirty="0"/>
                        <a:t>Nissan (Hall)</a:t>
                      </a:r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73692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b="0" dirty="0"/>
                        <a:t>RAM</a:t>
                      </a:r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910195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 flipH="1">
            <a:off x="-212745" y="698500"/>
            <a:ext cx="9356746" cy="0"/>
          </a:xfrm>
          <a:prstGeom prst="line">
            <a:avLst/>
          </a:prstGeom>
          <a:ln>
            <a:solidFill>
              <a:srgbClr val="8BA0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arallelogram 9"/>
          <p:cNvSpPr/>
          <p:nvPr/>
        </p:nvSpPr>
        <p:spPr>
          <a:xfrm>
            <a:off x="-323849" y="360074"/>
            <a:ext cx="1432702" cy="332940"/>
          </a:xfrm>
          <a:prstGeom prst="parallelogram">
            <a:avLst/>
          </a:prstGeom>
          <a:solidFill>
            <a:srgbClr val="4040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6430" y="343284"/>
            <a:ext cx="715717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6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4DCDD7-C1D5-1D44-A869-A8936D60925C}"/>
              </a:ext>
            </a:extLst>
          </p:cNvPr>
          <p:cNvSpPr txBox="1">
            <a:spLocks/>
          </p:cNvSpPr>
          <p:nvPr/>
        </p:nvSpPr>
        <p:spPr>
          <a:xfrm>
            <a:off x="1104900" y="323608"/>
            <a:ext cx="6000556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800" b="1" dirty="0"/>
              <a:t>Email Case Study: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Memorial Day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90D95E0-2D4E-A145-99CB-48D9127D6634}"/>
              </a:ext>
            </a:extLst>
          </p:cNvPr>
          <p:cNvSpPr txBox="1">
            <a:spLocks/>
          </p:cNvSpPr>
          <p:nvPr/>
        </p:nvSpPr>
        <p:spPr>
          <a:xfrm>
            <a:off x="199951" y="759979"/>
            <a:ext cx="4911064" cy="397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Muller" pitchFamily="2" charset="77"/>
              </a:rPr>
              <a:t>Results: </a:t>
            </a:r>
            <a:br>
              <a:rPr lang="en-US" sz="1600" dirty="0">
                <a:latin typeface="Muller" pitchFamily="2" charset="77"/>
              </a:rPr>
            </a:br>
            <a:endParaRPr lang="en-US" sz="1600" dirty="0">
              <a:latin typeface="Muller" pitchFamily="2" charset="77"/>
            </a:endParaRPr>
          </a:p>
          <a:p>
            <a:pPr marL="0" indent="0">
              <a:buNone/>
            </a:pPr>
            <a:endParaRPr lang="en-US" sz="1200" dirty="0">
              <a:latin typeface="Muller" pitchFamily="2" charset="77"/>
            </a:endParaRPr>
          </a:p>
          <a:p>
            <a:pPr lvl="1"/>
            <a:endParaRPr lang="en-US" sz="1200" dirty="0">
              <a:latin typeface="Muller" pitchFamily="2" charset="77"/>
            </a:endParaRPr>
          </a:p>
          <a:p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EAD49BA-0E0A-DC4B-B86E-ADF242FD0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240" y="278227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11EFCB2-0FC1-0B4A-A2B7-79C9F9B0AE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999728"/>
              </p:ext>
            </p:extLst>
          </p:nvPr>
        </p:nvGraphicFramePr>
        <p:xfrm>
          <a:off x="4953000" y="1440945"/>
          <a:ext cx="1651318" cy="25406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51318">
                  <a:extLst>
                    <a:ext uri="{9D8B030D-6E8A-4147-A177-3AD203B41FA5}">
                      <a16:colId xmlns:a16="http://schemas.microsoft.com/office/drawing/2014/main" val="6026931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Highest CTR Brands</a:t>
                      </a:r>
                    </a:p>
                    <a:p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01157"/>
                  </a:ext>
                </a:extLst>
              </a:tr>
              <a:tr h="254692">
                <a:tc>
                  <a:txBody>
                    <a:bodyPr/>
                    <a:lstStyle/>
                    <a:p>
                      <a:r>
                        <a:rPr lang="en-US" sz="1200" b="0" dirty="0"/>
                        <a:t>Toyota</a:t>
                      </a:r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682512"/>
                  </a:ext>
                </a:extLst>
              </a:tr>
              <a:tr h="285172">
                <a:tc>
                  <a:txBody>
                    <a:bodyPr/>
                    <a:lstStyle/>
                    <a:p>
                      <a:r>
                        <a:rPr lang="en-US" sz="1200" b="0" dirty="0"/>
                        <a:t>Honda</a:t>
                      </a:r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24411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b="0" dirty="0"/>
                        <a:t>Jeep</a:t>
                      </a:r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43647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b="0" dirty="0"/>
                        <a:t>Ford (Hall)</a:t>
                      </a:r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43688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b="0" dirty="0"/>
                        <a:t>Chevy (HTG &amp; Hall)</a:t>
                      </a:r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10526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b="0" dirty="0"/>
                        <a:t>Lexus (MW)</a:t>
                      </a:r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73692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b="0" dirty="0"/>
                        <a:t>MB (MW)</a:t>
                      </a:r>
                      <a:endParaRPr lang="en-US" sz="1200" b="0" i="0" dirty="0">
                        <a:latin typeface="Muller Medium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910195"/>
                  </a:ext>
                </a:extLst>
              </a:tr>
            </a:tbl>
          </a:graphicData>
        </a:graphic>
      </p:graphicFrame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DDC39B2-265D-424A-B00F-6DE0AB79B554}"/>
              </a:ext>
            </a:extLst>
          </p:cNvPr>
          <p:cNvSpPr txBox="1">
            <a:spLocks/>
          </p:cNvSpPr>
          <p:nvPr/>
        </p:nvSpPr>
        <p:spPr>
          <a:xfrm>
            <a:off x="537415" y="1116087"/>
            <a:ext cx="4097350" cy="39702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Muller" pitchFamily="2" charset="77"/>
              </a:rPr>
              <a:t>Hall &amp; Heritage: OR: 20%; CTO:10%</a:t>
            </a:r>
          </a:p>
          <a:p>
            <a:endParaRPr lang="en-US" sz="1600" dirty="0">
              <a:latin typeface="Muller" pitchFamily="2" charset="77"/>
            </a:endParaRPr>
          </a:p>
          <a:p>
            <a:r>
              <a:rPr lang="en-US" sz="1600" dirty="0" err="1">
                <a:latin typeface="Muller" pitchFamily="2" charset="77"/>
              </a:rPr>
              <a:t>MotorWorld</a:t>
            </a:r>
            <a:r>
              <a:rPr lang="en-US" sz="1600" dirty="0">
                <a:latin typeface="Muller" pitchFamily="2" charset="77"/>
              </a:rPr>
              <a:t>: OR: 28%; CTO: 16%</a:t>
            </a:r>
          </a:p>
          <a:p>
            <a:endParaRPr lang="en-US" sz="1600" dirty="0">
              <a:latin typeface="Muller" pitchFamily="2" charset="77"/>
            </a:endParaRPr>
          </a:p>
          <a:p>
            <a:r>
              <a:rPr lang="en-US" sz="1600" dirty="0">
                <a:latin typeface="Muller" pitchFamily="2" charset="77"/>
              </a:rPr>
              <a:t>CTA Button Live Optimization:</a:t>
            </a:r>
            <a:br>
              <a:rPr lang="en-US" sz="1600" dirty="0">
                <a:latin typeface="Muller" pitchFamily="2" charset="77"/>
              </a:rPr>
            </a:br>
            <a:endParaRPr lang="en-US" sz="1600" dirty="0">
              <a:latin typeface="Muller" pitchFamily="2" charset="77"/>
            </a:endParaRPr>
          </a:p>
          <a:p>
            <a:pPr lvl="1"/>
            <a:r>
              <a:rPr lang="en-US" sz="1600" dirty="0">
                <a:latin typeface="Muller" pitchFamily="2" charset="77"/>
              </a:rPr>
              <a:t>Shop XX Brands</a:t>
            </a:r>
            <a:br>
              <a:rPr lang="en-US" sz="1600" dirty="0">
                <a:latin typeface="Muller" pitchFamily="2" charset="77"/>
              </a:rPr>
            </a:br>
            <a:endParaRPr lang="en-US" sz="1600" dirty="0">
              <a:latin typeface="Muller" pitchFamily="2" charset="77"/>
            </a:endParaRPr>
          </a:p>
          <a:p>
            <a:pPr lvl="1"/>
            <a:r>
              <a:rPr lang="en-US" sz="1600" dirty="0">
                <a:latin typeface="Muller" pitchFamily="2" charset="77"/>
              </a:rPr>
              <a:t>View XX Brands</a:t>
            </a:r>
          </a:p>
          <a:p>
            <a:pPr lvl="2"/>
            <a:endParaRPr lang="en-US" sz="1600" dirty="0">
              <a:latin typeface="Muller" pitchFamily="2" charset="77"/>
            </a:endParaRPr>
          </a:p>
          <a:p>
            <a:pPr lvl="2"/>
            <a:r>
              <a:rPr lang="en-US" sz="1600" dirty="0">
                <a:latin typeface="Muller" pitchFamily="2" charset="77"/>
              </a:rPr>
              <a:t>Hall: </a:t>
            </a:r>
            <a:r>
              <a:rPr lang="en-US" sz="1600" b="1" dirty="0">
                <a:solidFill>
                  <a:srgbClr val="00B050"/>
                </a:solidFill>
                <a:latin typeface="Muller Bold" pitchFamily="2" charset="77"/>
              </a:rPr>
              <a:t>302% lift</a:t>
            </a:r>
          </a:p>
          <a:p>
            <a:pPr lvl="2"/>
            <a:endParaRPr lang="en-US" sz="1600" dirty="0">
              <a:latin typeface="Muller" pitchFamily="2" charset="77"/>
            </a:endParaRPr>
          </a:p>
          <a:p>
            <a:pPr lvl="2"/>
            <a:r>
              <a:rPr lang="en-US" sz="1600" dirty="0">
                <a:latin typeface="Muller" pitchFamily="2" charset="77"/>
              </a:rPr>
              <a:t>Heritage: </a:t>
            </a:r>
            <a:r>
              <a:rPr lang="en-US" sz="1600" b="1" dirty="0">
                <a:solidFill>
                  <a:srgbClr val="00B050"/>
                </a:solidFill>
                <a:latin typeface="Muller Bold" pitchFamily="2" charset="77"/>
              </a:rPr>
              <a:t>66% lift</a:t>
            </a:r>
          </a:p>
          <a:p>
            <a:pPr lvl="2"/>
            <a:endParaRPr lang="en-US" sz="1600" dirty="0">
              <a:latin typeface="Muller" pitchFamily="2" charset="77"/>
            </a:endParaRPr>
          </a:p>
          <a:p>
            <a:pPr lvl="2"/>
            <a:r>
              <a:rPr lang="en-US" sz="1600" dirty="0">
                <a:latin typeface="Muller" pitchFamily="2" charset="77"/>
              </a:rPr>
              <a:t>MW: </a:t>
            </a:r>
            <a:r>
              <a:rPr lang="en-US" sz="1600" b="1" dirty="0">
                <a:solidFill>
                  <a:srgbClr val="00B050"/>
                </a:solidFill>
                <a:latin typeface="Muller Bold" pitchFamily="2" charset="77"/>
              </a:rPr>
              <a:t>30% lift</a:t>
            </a:r>
            <a:br>
              <a:rPr lang="en-US" sz="800" dirty="0">
                <a:latin typeface="Muller" pitchFamily="2" charset="77"/>
              </a:rPr>
            </a:br>
            <a:br>
              <a:rPr lang="en-US" sz="800" dirty="0">
                <a:latin typeface="Muller" pitchFamily="2" charset="77"/>
              </a:rPr>
            </a:br>
            <a:endParaRPr lang="en-US" sz="800" dirty="0">
              <a:latin typeface="Muller" pitchFamily="2" charset="77"/>
            </a:endParaRPr>
          </a:p>
          <a:p>
            <a:pPr marL="0" indent="0">
              <a:buNone/>
            </a:pPr>
            <a:endParaRPr lang="en-US" sz="1600" dirty="0">
              <a:latin typeface="Muller" pitchFamily="2" charset="77"/>
            </a:endParaRPr>
          </a:p>
          <a:p>
            <a:pPr marL="0" indent="0">
              <a:buNone/>
            </a:pPr>
            <a:endParaRPr lang="en-US" sz="1600" dirty="0">
              <a:latin typeface="Muller" pitchFamily="2" charset="77"/>
            </a:endParaRPr>
          </a:p>
          <a:p>
            <a:pPr marL="0" indent="0">
              <a:buNone/>
            </a:pPr>
            <a:endParaRPr lang="en-US" sz="1200" dirty="0">
              <a:latin typeface="Muller" pitchFamily="2" charset="77"/>
            </a:endParaRPr>
          </a:p>
          <a:p>
            <a:pPr lvl="1"/>
            <a:endParaRPr lang="en-US" sz="1200" dirty="0">
              <a:latin typeface="Muller" pitchFamily="2" charset="77"/>
            </a:endParaRPr>
          </a:p>
          <a:p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A3E0"/>
              </a:solidFill>
              <a:latin typeface="Muller Bold" pitchFamily="2" charset="77"/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7F0E3132-830F-644D-BAEA-38645A422971}"/>
              </a:ext>
            </a:extLst>
          </p:cNvPr>
          <p:cNvSpPr txBox="1">
            <a:spLocks/>
          </p:cNvSpPr>
          <p:nvPr/>
        </p:nvSpPr>
        <p:spPr>
          <a:xfrm>
            <a:off x="199951" y="773451"/>
            <a:ext cx="8807406" cy="4312896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uller" charset="0"/>
                <a:ea typeface="Muller" charset="0"/>
                <a:cs typeface="Mulle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latin typeface="Muller Bold" pitchFamily="2" charset="77"/>
              </a:rPr>
              <a:t>Implications:</a:t>
            </a:r>
          </a:p>
          <a:p>
            <a:pPr marL="0" indent="0" algn="ctr">
              <a:buNone/>
            </a:pPr>
            <a:endParaRPr lang="en-US" sz="1800" b="1" dirty="0">
              <a:latin typeface="Muller Bold" pitchFamily="2" charset="77"/>
            </a:endParaRPr>
          </a:p>
          <a:p>
            <a:pPr algn="ctr">
              <a:buAutoNum type="arabicPeriod"/>
            </a:pPr>
            <a:r>
              <a:rPr lang="en-US" sz="1800" dirty="0">
                <a:latin typeface="Muller" pitchFamily="2" charset="77"/>
              </a:rPr>
              <a:t>Leverage divisional insights pertaining to brand affinity in various communications including newsletters.</a:t>
            </a:r>
            <a:br>
              <a:rPr lang="en-US" sz="1800" dirty="0">
                <a:latin typeface="Muller" pitchFamily="2" charset="77"/>
              </a:rPr>
            </a:br>
            <a:endParaRPr lang="en-US" sz="1800" dirty="0">
              <a:latin typeface="Muller" pitchFamily="2" charset="77"/>
            </a:endParaRPr>
          </a:p>
          <a:p>
            <a:pPr algn="ctr">
              <a:buAutoNum type="arabicPeriod"/>
            </a:pPr>
            <a:r>
              <a:rPr lang="en-US" sz="1800" dirty="0">
                <a:latin typeface="Muller" pitchFamily="2" charset="77"/>
              </a:rPr>
              <a:t>Develop future drip campaigns based on customers’ click behavior.</a:t>
            </a:r>
          </a:p>
          <a:p>
            <a:pPr algn="ctr">
              <a:buAutoNum type="arabicPeriod"/>
            </a:pPr>
            <a:endParaRPr lang="en-US" sz="1800" dirty="0">
              <a:latin typeface="Muller" pitchFamily="2" charset="77"/>
            </a:endParaRPr>
          </a:p>
          <a:p>
            <a:pPr algn="ctr">
              <a:buAutoNum type="arabicPeriod"/>
            </a:pPr>
            <a:r>
              <a:rPr lang="en-US" sz="1800" dirty="0">
                <a:latin typeface="Muller" pitchFamily="2" charset="77"/>
              </a:rPr>
              <a:t>Pay close attention to CTA copy and conduct additional tests.</a:t>
            </a:r>
          </a:p>
          <a:p>
            <a:pPr algn="ctr">
              <a:buAutoNum type="arabicPeriod"/>
            </a:pPr>
            <a:endParaRPr lang="en-US" sz="1800" dirty="0">
              <a:latin typeface="Muller" pitchFamily="2" charset="77"/>
            </a:endParaRPr>
          </a:p>
          <a:p>
            <a:pPr algn="ctr">
              <a:buAutoNum type="arabicPeriod"/>
            </a:pPr>
            <a:r>
              <a:rPr lang="en-US" sz="1800" dirty="0">
                <a:latin typeface="Muller" pitchFamily="2" charset="77"/>
              </a:rPr>
              <a:t>Don’t sell in the email. Sell on the landing page.</a:t>
            </a:r>
          </a:p>
        </p:txBody>
      </p:sp>
    </p:spTree>
    <p:extLst>
      <p:ext uri="{BB962C8B-B14F-4D97-AF65-F5344CB8AC3E}">
        <p14:creationId xmlns:p14="http://schemas.microsoft.com/office/powerpoint/2010/main" val="3103291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972" y="2198051"/>
            <a:ext cx="9176656" cy="857250"/>
          </a:xfrm>
        </p:spPr>
        <p:txBody>
          <a:bodyPr>
            <a:normAutofit/>
          </a:bodyPr>
          <a:lstStyle/>
          <a:p>
            <a:r>
              <a:rPr lang="en-US" b="1" dirty="0"/>
              <a:t>Long Scroll Oil Change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-212745" y="698500"/>
            <a:ext cx="9356746" cy="0"/>
          </a:xfrm>
          <a:prstGeom prst="line">
            <a:avLst/>
          </a:prstGeom>
          <a:ln>
            <a:solidFill>
              <a:srgbClr val="8BA0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arallelogram 7"/>
          <p:cNvSpPr/>
          <p:nvPr/>
        </p:nvSpPr>
        <p:spPr>
          <a:xfrm>
            <a:off x="-323849" y="360074"/>
            <a:ext cx="1432702" cy="332940"/>
          </a:xfrm>
          <a:prstGeom prst="parallelogram">
            <a:avLst/>
          </a:prstGeom>
          <a:solidFill>
            <a:srgbClr val="4040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04996" y="340832"/>
            <a:ext cx="4223200" cy="3937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600" dirty="0">
                <a:solidFill>
                  <a:srgbClr val="8BA0AB"/>
                </a:solidFill>
              </a:rPr>
              <a:t>Email Marketing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6430" y="343284"/>
            <a:ext cx="715717" cy="3937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A3E0"/>
                </a:solidFill>
                <a:latin typeface="Muller" charset="0"/>
                <a:ea typeface="Muller" charset="0"/>
                <a:cs typeface="Muller" charset="0"/>
              </a:defRPr>
            </a:lvl1pPr>
          </a:lstStyle>
          <a:p>
            <a:pPr algn="l"/>
            <a:r>
              <a:rPr lang="en-US" sz="1600" dirty="0">
                <a:solidFill>
                  <a:schemeClr val="bg1"/>
                </a:solidFill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09267981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 anchorCtr="0">
        <a:noAutofit/>
      </a:bodyPr>
      <a:lstStyle>
        <a:defPPr marL="457200" indent="-457200" algn="l">
          <a:buFont typeface="Arial" charset="0"/>
          <a:buChar char="•"/>
          <a:defRPr sz="3200" dirty="0" smtClean="0">
            <a:solidFill>
              <a:schemeClr val="tx1"/>
            </a:solidFill>
            <a:latin typeface="Muller" charset="0"/>
            <a:ea typeface="Muller" charset="0"/>
            <a:cs typeface="Muller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22143</TotalTime>
  <Words>730</Words>
  <Application>Microsoft Macintosh PowerPoint</Application>
  <PresentationFormat>On-screen Show (16:9)</PresentationFormat>
  <Paragraphs>283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Muller</vt:lpstr>
      <vt:lpstr>Muller Bold</vt:lpstr>
      <vt:lpstr>Muller Medium</vt:lpstr>
      <vt:lpstr>Muller Medium Italic</vt:lpstr>
      <vt:lpstr>Office Theme</vt:lpstr>
      <vt:lpstr>Monthly Reporting Meeting</vt:lpstr>
      <vt:lpstr>May 2021 Email Results </vt:lpstr>
      <vt:lpstr>PowerPoint Presentation</vt:lpstr>
      <vt:lpstr>PowerPoint Presentation</vt:lpstr>
      <vt:lpstr>PowerPoint Presentation</vt:lpstr>
      <vt:lpstr>Memorial Day Emails</vt:lpstr>
      <vt:lpstr>PowerPoint Presentation</vt:lpstr>
      <vt:lpstr>PowerPoint Presentation</vt:lpstr>
      <vt:lpstr>Long Scroll Oil Change</vt:lpstr>
      <vt:lpstr>PowerPoint Presentation</vt:lpstr>
      <vt:lpstr>PowerPoint Presentation</vt:lpstr>
      <vt:lpstr>Mazda Service Segments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Bakalski</dc:creator>
  <cp:lastModifiedBy>Microsoft Office User</cp:lastModifiedBy>
  <cp:revision>1829</cp:revision>
  <cp:lastPrinted>2021-03-22T14:16:09Z</cp:lastPrinted>
  <dcterms:created xsi:type="dcterms:W3CDTF">2017-09-13T18:18:03Z</dcterms:created>
  <dcterms:modified xsi:type="dcterms:W3CDTF">2021-06-24T17:45:52Z</dcterms:modified>
</cp:coreProperties>
</file>