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377" r:id="rId2"/>
    <p:sldId id="1434" r:id="rId3"/>
    <p:sldId id="1456" r:id="rId4"/>
    <p:sldId id="1437" r:id="rId5"/>
    <p:sldId id="1436" r:id="rId6"/>
    <p:sldId id="1425" r:id="rId7"/>
    <p:sldId id="1455" r:id="rId8"/>
    <p:sldId id="1459" r:id="rId9"/>
    <p:sldId id="1449" r:id="rId10"/>
    <p:sldId id="1460" r:id="rId11"/>
    <p:sldId id="1427" r:id="rId12"/>
    <p:sldId id="1450" r:id="rId13"/>
    <p:sldId id="1463" r:id="rId14"/>
    <p:sldId id="1440" r:id="rId15"/>
    <p:sldId id="1462" r:id="rId16"/>
    <p:sldId id="1428" r:id="rId17"/>
    <p:sldId id="1441" r:id="rId18"/>
    <p:sldId id="1442" r:id="rId19"/>
    <p:sldId id="1443" r:id="rId20"/>
    <p:sldId id="1433" r:id="rId21"/>
    <p:sldId id="1444" r:id="rId22"/>
    <p:sldId id="1298" r:id="rId23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E2BD1DC-A318-44BD-8E87-BB868F5E5F21}">
          <p14:sldIdLst>
            <p14:sldId id="377"/>
            <p14:sldId id="1434"/>
            <p14:sldId id="1456"/>
            <p14:sldId id="1437"/>
            <p14:sldId id="1436"/>
            <p14:sldId id="1425"/>
            <p14:sldId id="1455"/>
            <p14:sldId id="1459"/>
            <p14:sldId id="1449"/>
            <p14:sldId id="1460"/>
            <p14:sldId id="1427"/>
            <p14:sldId id="1450"/>
            <p14:sldId id="1463"/>
            <p14:sldId id="1440"/>
            <p14:sldId id="1462"/>
            <p14:sldId id="1428"/>
            <p14:sldId id="1441"/>
            <p14:sldId id="1442"/>
            <p14:sldId id="1443"/>
            <p14:sldId id="1433"/>
            <p14:sldId id="1444"/>
            <p14:sldId id="1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nda Kodeck" initials="AK" lastIdx="6" clrIdx="0">
    <p:extLst>
      <p:ext uri="{19B8F6BF-5375-455C-9EA6-DF929625EA0E}">
        <p15:presenceInfo xmlns:p15="http://schemas.microsoft.com/office/powerpoint/2012/main" userId="S-1-5-21-993470611-1380470591-1392588124-41270" providerId="AD"/>
      </p:ext>
    </p:extLst>
  </p:cmAuthor>
  <p:cmAuthor id="2" name="Microsoft Office User" initials="MOU" lastIdx="4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E7D5"/>
    <a:srgbClr val="80E79F"/>
    <a:srgbClr val="66CD85"/>
    <a:srgbClr val="7BF8FF"/>
    <a:srgbClr val="1DFFF8"/>
    <a:srgbClr val="71788D"/>
    <a:srgbClr val="BBFDFF"/>
    <a:srgbClr val="00A3A8"/>
    <a:srgbClr val="DFF7FF"/>
    <a:srgbClr val="5FC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47" autoAdjust="0"/>
    <p:restoredTop sz="89922" autoAdjust="0"/>
  </p:normalViewPr>
  <p:slideViewPr>
    <p:cSldViewPr snapToGrid="0">
      <p:cViewPr>
        <p:scale>
          <a:sx n="235" d="100"/>
          <a:sy n="235" d="100"/>
        </p:scale>
        <p:origin x="1720" y="376"/>
      </p:cViewPr>
      <p:guideLst>
        <p:guide orient="horz" pos="1620"/>
        <p:guide pos="384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2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r">
              <a:defRPr sz="1200"/>
            </a:lvl1pPr>
          </a:lstStyle>
          <a:p>
            <a:fld id="{C98AE95F-E121-41CB-8CA9-D0EE9353428F}" type="datetimeFigureOut">
              <a:rPr lang="en-US" smtClean="0"/>
              <a:t>3/28/25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r">
              <a:defRPr sz="1200"/>
            </a:lvl1pPr>
          </a:lstStyle>
          <a:p>
            <a:fld id="{BA3A6943-251B-4AAE-81A0-54E0D432E7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1738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r">
              <a:defRPr sz="1200"/>
            </a:lvl1pPr>
          </a:lstStyle>
          <a:p>
            <a:fld id="{8C4E7F0C-D986-4E30-9ADC-9B4C866AE393}" type="datetimeFigureOut">
              <a:rPr lang="en-US" smtClean="0"/>
              <a:t>3/28/25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0" tIns="46576" rIns="93150" bIns="4657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50" tIns="46576" rIns="93150" bIns="4657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r">
              <a:defRPr sz="1200"/>
            </a:lvl1pPr>
          </a:lstStyle>
          <a:p>
            <a:fld id="{C5A5BA2F-1211-4446-9764-7A0606A831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29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766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1pPr>
    <a:lvl2pPr marL="342883" algn="l" defTabSz="685766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4pPr>
    <a:lvl5pPr marL="1371531" algn="l" defTabSz="685766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5pPr>
    <a:lvl6pPr marL="1714414" algn="l" defTabSz="685766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8pPr>
    <a:lvl9pPr marL="2743063" algn="l" defTabSz="685766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937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B7352-3B4C-AD5D-39BE-FCFDE79B0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2FB1E2-BFF1-1C8B-F27F-4147BFBD69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73E427-C44F-8915-29FD-4E4976A28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065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updated image, rather than site plan</a:t>
            </a:r>
          </a:p>
        </p:txBody>
      </p:sp>
    </p:spTree>
    <p:extLst>
      <p:ext uri="{BB962C8B-B14F-4D97-AF65-F5344CB8AC3E}">
        <p14:creationId xmlns:p14="http://schemas.microsoft.com/office/powerpoint/2010/main" val="2669441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27A3B-746B-CCAC-16DD-1C92EA253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22CFFC-5D06-E190-B7A2-02C89937EC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CD39DD-9A82-9BB0-CB45-E20103ADC3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917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AAB56-B62E-7FDE-4792-303039CAD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82E569-5BB3-71EA-2FD2-057071F7BC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67153C-6DB2-2D1A-1171-E7DE03F70B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267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38896-B81F-279C-7FA5-FD76F9036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C68C87-6E7A-6CC6-A2DF-394367EBC8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B50A55-993A-4607-D3F2-2D1E0B6C36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new sales facade to match logo from new rendering</a:t>
            </a:r>
          </a:p>
        </p:txBody>
      </p:sp>
    </p:spTree>
    <p:extLst>
      <p:ext uri="{BB962C8B-B14F-4D97-AF65-F5344CB8AC3E}">
        <p14:creationId xmlns:p14="http://schemas.microsoft.com/office/powerpoint/2010/main" val="3156729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2F505-0F37-079F-741E-56BC867A4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6C570C-3E4A-0FDC-3FE4-5E0D6281A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60A1DE-88A1-D105-CFF1-5DFEBD0B8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Building logo doesn’t match logo from new Rendering</a:t>
            </a:r>
          </a:p>
        </p:txBody>
      </p:sp>
    </p:spTree>
    <p:extLst>
      <p:ext uri="{BB962C8B-B14F-4D97-AF65-F5344CB8AC3E}">
        <p14:creationId xmlns:p14="http://schemas.microsoft.com/office/powerpoint/2010/main" val="2028280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Building logo doesn’t match logo from new Rendering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379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B3DED-5C77-5C84-0B7E-8CCC53E37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F9D463-768D-C185-9078-3FAE25502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B3AE80-8C15-BBE8-6B4D-7B31E6D3DD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looks the same??</a:t>
            </a:r>
          </a:p>
        </p:txBody>
      </p:sp>
    </p:spTree>
    <p:extLst>
      <p:ext uri="{BB962C8B-B14F-4D97-AF65-F5344CB8AC3E}">
        <p14:creationId xmlns:p14="http://schemas.microsoft.com/office/powerpoint/2010/main" val="1017250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0EE6D-6982-0630-D07D-FC10C748E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E8214-F7A0-B540-8A3F-744A95C6D1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C5A5B9-8E17-D66D-6245-BBC3C3D4FA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819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97380-7FB3-4665-82CE-0CABA8A9D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042A1-0EF9-2D02-8217-F0440C5B0C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F4ADAD-919C-EA02-E025-2F0DBC9338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663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DC267-8F06-AC3C-328E-A308D334D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6578C8-5397-9565-1D24-6E5F4FCF13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2C603A-E7AB-8685-D0B9-422354221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970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FD673-979B-3BDA-4496-59B22B8B2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E61494-668C-AF07-6CE7-4F0E211B23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5E97B1-03DA-3415-B828-5A857FE52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Need a rendering with the updated logo where you can see Sales and Service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359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EF30D-843E-5994-FD63-4E351EEEA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7BD5EC-46A8-588E-9392-253CA03D4D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D2268E-F3A1-0EF5-13FC-2110278408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445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522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6BB87-C22C-3F3A-CF9F-DEC78C8DD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C0A59A-B7C9-2E10-318C-090F8DA69F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1106B4-C8CD-F63C-3C0B-0F45E3BAF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855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33D99-1E94-8DA9-660E-2E01F7C65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70B9CA-DC09-D642-A454-B5CD8ACD5E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7C0C75-A80F-35A7-3E98-DAB83262C6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249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22385-6A9C-23F1-0E6D-8C95C014D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F796A0-52A8-D82A-F2FE-61D9AD041A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214F0D-FD2F-E526-37A3-2C04AC4F8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 Cons</a:t>
            </a:r>
          </a:p>
        </p:txBody>
      </p:sp>
    </p:spTree>
    <p:extLst>
      <p:ext uri="{BB962C8B-B14F-4D97-AF65-F5344CB8AC3E}">
        <p14:creationId xmlns:p14="http://schemas.microsoft.com/office/powerpoint/2010/main" val="3786084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22385-6A9C-23F1-0E6D-8C95C014D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F796A0-52A8-D82A-F2FE-61D9AD041A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214F0D-FD2F-E526-37A3-2C04AC4F8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850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0D719-4DAE-0FD7-4745-22DC6CE4C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31CE9E-664E-6971-C6C9-D3890789B9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7E5A5E-CA07-A934-59AD-A7534E97F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64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76754-18D9-7006-218F-89ACEB560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FA3153-010D-A9B5-D936-2E8A9A6B46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529F05-EBF8-A4E4-4F57-CCFE837C9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310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ADC83-40BA-900D-6439-204200068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254572-52A6-1C84-2681-3A243CB7F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A1B85E-F30F-DBF7-6923-85AF7C956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859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8BD35-2BF5-47EE-B35C-1A8208FB5370}" type="datetime1">
              <a:rPr lang="en-US" smtClean="0"/>
              <a:t>3/28/25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F4B0-FCE0-45A7-A2F4-645BA43178C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B799E0-30BC-C3DB-71F1-533329B66B13}"/>
              </a:ext>
            </a:extLst>
          </p:cNvPr>
          <p:cNvSpPr txBox="1"/>
          <p:nvPr userDrawn="1"/>
        </p:nvSpPr>
        <p:spPr>
          <a:xfrm>
            <a:off x="5556069" y="-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F4413C-4962-1074-03E2-268362DE1E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5" r="224"/>
          <a:stretch/>
        </p:blipFill>
        <p:spPr>
          <a:xfrm>
            <a:off x="4034629" y="-1042547"/>
            <a:ext cx="7236652" cy="722859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06AC86C-B14A-7659-DC39-03AD8FA90A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4809" y="1691838"/>
            <a:ext cx="6858000" cy="1790700"/>
          </a:xfrm>
        </p:spPr>
        <p:txBody>
          <a:bodyPr anchor="ctr">
            <a:normAutofit/>
          </a:bodyPr>
          <a:lstStyle>
            <a:lvl1pPr algn="l">
              <a:defRPr sz="4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2445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A0EB-01BD-4044-A358-82FB2C65334D}" type="datetime1">
              <a:rPr lang="en-US" smtClean="0"/>
              <a:t>3/28/25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F4B0-FCE0-45A7-A2F4-645BA4317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434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7857B-8BDE-4056-A792-DB9A1E2DC49E}" type="datetime1">
              <a:rPr lang="en-US" smtClean="0"/>
              <a:t>3/28/25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F4B0-FCE0-45A7-A2F4-645BA4317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833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4BEF1-AFF9-48A3-8ADB-B7D1C08C9D5A}" type="datetime1">
              <a:rPr lang="en-US" smtClean="0"/>
              <a:t>3/28/25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F4B0-FCE0-45A7-A2F4-645BA4317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73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8BD35-2BF5-47EE-B35C-1A8208FB5370}" type="datetime1">
              <a:rPr lang="en-US" smtClean="0"/>
              <a:t>3/28/25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F4B0-FCE0-45A7-A2F4-645BA43178C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B799E0-30BC-C3DB-71F1-533329B66B13}"/>
              </a:ext>
            </a:extLst>
          </p:cNvPr>
          <p:cNvSpPr txBox="1"/>
          <p:nvPr userDrawn="1"/>
        </p:nvSpPr>
        <p:spPr>
          <a:xfrm>
            <a:off x="5556069" y="-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3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56984" y="422319"/>
            <a:ext cx="7126658" cy="25397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secondary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85775"/>
            <a:ext cx="3886200" cy="23413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D485-267D-4297-93B2-7560179972AA}" type="datetime1">
              <a:rPr lang="en-US" smtClean="0"/>
              <a:t>3/28/25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F4B0-FCE0-45A7-A2F4-645BA43178C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6984" y="183496"/>
            <a:ext cx="7126658" cy="240069"/>
          </a:xfrm>
        </p:spPr>
        <p:txBody>
          <a:bodyPr>
            <a:noAutofit/>
          </a:bodyPr>
          <a:lstStyle>
            <a:lvl1pPr>
              <a:defRPr sz="1900" b="1">
                <a:solidFill>
                  <a:srgbClr val="00A3E0"/>
                </a:solidFill>
              </a:defRPr>
            </a:lvl1pPr>
          </a:lstStyle>
          <a:p>
            <a:r>
              <a:rPr lang="en-US" dirty="0"/>
              <a:t>Click to edit main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0C272D-22D7-C5E4-7FCB-EF8B19B0585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81050" y="2189824"/>
            <a:ext cx="3886200" cy="23413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099E2F-D453-CDDB-3ED0-7AC536A43D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7" t="20000" b="24064"/>
          <a:stretch/>
        </p:blipFill>
        <p:spPr>
          <a:xfrm>
            <a:off x="7143306" y="0"/>
            <a:ext cx="1564942" cy="850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5249C7-EC42-E379-3FA8-C8B6187C23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5283" t="39413" r="15954" b="38449"/>
          <a:stretch/>
        </p:blipFill>
        <p:spPr>
          <a:xfrm>
            <a:off x="7355939" y="280488"/>
            <a:ext cx="1159411" cy="37327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22BE36-35BB-025C-9D31-399ADF9DA4DF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850234"/>
            <a:ext cx="9144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307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06C3F-EC30-4230-87C9-ECCF042B0494}" type="datetime1">
              <a:rPr lang="en-US" smtClean="0"/>
              <a:pPr/>
              <a:t>3/28/25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F4B0-FCE0-45A7-A2F4-645BA43178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33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C827-A4B0-412D-9B11-F2972B8E5B4A}" type="datetime1">
              <a:rPr lang="en-US" smtClean="0"/>
              <a:t>3/28/25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F4B0-FCE0-45A7-A2F4-645BA4317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78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03C4A-6CEE-4989-8111-8A447E2A6DEE}" type="datetime1">
              <a:rPr lang="en-US" smtClean="0"/>
              <a:t>3/28/25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F4B0-FCE0-45A7-A2F4-645BA4317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32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4A4E-DDA5-4009-AE2D-F51C4E3A5E84}" type="datetime1">
              <a:rPr lang="en-US" smtClean="0"/>
              <a:t>3/28/25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F4B0-FCE0-45A7-A2F4-645BA4317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384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4573-0F6F-4F26-9F01-BF54F8549336}" type="datetime1">
              <a:rPr lang="en-US" smtClean="0"/>
              <a:t>3/28/25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F4B0-FCE0-45A7-A2F4-645BA4317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10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8893-AECE-4EEE-AEFF-1ED2EFDBBF21}" type="datetime1">
              <a:rPr lang="en-US" smtClean="0"/>
              <a:t>3/28/25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F4B0-FCE0-45A7-A2F4-645BA4317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47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C97C7-CA4B-4729-BCDC-D397D959FB7E}" type="datetime1">
              <a:rPr lang="en-US" smtClean="0"/>
              <a:t>3/28/25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AF4B0-FCE0-45A7-A2F4-645BA4317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75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76" r:id="rId3"/>
    <p:sldLayoutId id="2147483674" r:id="rId4"/>
    <p:sldLayoutId id="2147483675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9.jpe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A82B12-1A44-11FF-CC85-0A3BCF2E89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83" t="39413" r="15954" b="38449"/>
          <a:stretch/>
        </p:blipFill>
        <p:spPr>
          <a:xfrm>
            <a:off x="517267" y="2208177"/>
            <a:ext cx="3062377" cy="985935"/>
          </a:xfrm>
          <a:prstGeom prst="rect">
            <a:avLst/>
          </a:prstGeom>
        </p:spPr>
      </p:pic>
      <p:sp>
        <p:nvSpPr>
          <p:cNvPr id="3" name="Content Placeholder 16">
            <a:extLst>
              <a:ext uri="{FF2B5EF4-FFF2-40B4-BE49-F238E27FC236}">
                <a16:creationId xmlns:a16="http://schemas.microsoft.com/office/drawing/2014/main" id="{71F104C4-5592-30AC-3377-2BA9C96B117C}"/>
              </a:ext>
            </a:extLst>
          </p:cNvPr>
          <p:cNvSpPr txBox="1">
            <a:spLocks/>
          </p:cNvSpPr>
          <p:nvPr/>
        </p:nvSpPr>
        <p:spPr>
          <a:xfrm>
            <a:off x="614331" y="4160174"/>
            <a:ext cx="4257807" cy="342014"/>
          </a:xfrm>
          <a:prstGeom prst="rect">
            <a:avLst/>
          </a:prstGeom>
        </p:spPr>
        <p:txBody>
          <a:bodyPr anchor="t" anchorCtr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dirty="0">
                <a:solidFill>
                  <a:schemeClr val="bg2">
                    <a:lumMod val="25000"/>
                  </a:schemeClr>
                </a:solidFill>
              </a:rPr>
              <a:t>Toyota Motor Corporation</a:t>
            </a:r>
          </a:p>
        </p:txBody>
      </p:sp>
      <p:sp>
        <p:nvSpPr>
          <p:cNvPr id="4" name="Content Placeholder 16">
            <a:extLst>
              <a:ext uri="{FF2B5EF4-FFF2-40B4-BE49-F238E27FC236}">
                <a16:creationId xmlns:a16="http://schemas.microsoft.com/office/drawing/2014/main" id="{BC0B0954-0894-0087-A514-0AA49A653ED3}"/>
              </a:ext>
            </a:extLst>
          </p:cNvPr>
          <p:cNvSpPr txBox="1">
            <a:spLocks/>
          </p:cNvSpPr>
          <p:nvPr/>
        </p:nvSpPr>
        <p:spPr>
          <a:xfrm>
            <a:off x="6686522" y="506647"/>
            <a:ext cx="2184475" cy="405440"/>
          </a:xfrm>
          <a:prstGeom prst="rect">
            <a:avLst/>
          </a:prstGeom>
        </p:spPr>
        <p:txBody>
          <a:bodyPr anchor="t" anchorCtr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Month XX, 2025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4CBB7C-B403-53F9-007D-D93B85E75ED7}"/>
              </a:ext>
            </a:extLst>
          </p:cNvPr>
          <p:cNvCxnSpPr>
            <a:cxnSpLocks/>
          </p:cNvCxnSpPr>
          <p:nvPr/>
        </p:nvCxnSpPr>
        <p:spPr>
          <a:xfrm>
            <a:off x="4868989" y="3744686"/>
            <a:ext cx="0" cy="888274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E28366F9-8AC3-FE72-0A20-FB0FCFF99E12}"/>
              </a:ext>
            </a:extLst>
          </p:cNvPr>
          <p:cNvSpPr txBox="1">
            <a:spLocks/>
          </p:cNvSpPr>
          <p:nvPr/>
        </p:nvSpPr>
        <p:spPr>
          <a:xfrm>
            <a:off x="625020" y="3850177"/>
            <a:ext cx="4257807" cy="342014"/>
          </a:xfrm>
          <a:prstGeom prst="rect">
            <a:avLst/>
          </a:prstGeom>
        </p:spPr>
        <p:txBody>
          <a:bodyPr anchor="t" anchorCtr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err="1">
                <a:solidFill>
                  <a:srgbClr val="00B0F0"/>
                </a:solidFill>
              </a:rPr>
              <a:t>MotorWorld</a:t>
            </a:r>
            <a:r>
              <a:rPr lang="en-US" sz="1800" b="1" dirty="0">
                <a:solidFill>
                  <a:srgbClr val="00B0F0"/>
                </a:solidFill>
              </a:rPr>
              <a:t> Relocation Proposal for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F81DFFD-9D8E-5397-82F4-616054A74115}"/>
              </a:ext>
            </a:extLst>
          </p:cNvPr>
          <p:cNvCxnSpPr>
            <a:cxnSpLocks/>
          </p:cNvCxnSpPr>
          <p:nvPr/>
        </p:nvCxnSpPr>
        <p:spPr>
          <a:xfrm flipH="1">
            <a:off x="6778480" y="781434"/>
            <a:ext cx="256007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A34B870-D070-125E-8B8D-99BBB2879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845" y="3961963"/>
            <a:ext cx="1096489" cy="4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20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ADA0F-1436-D1FE-E251-CFEBDB0DE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6D39B-233B-2BE4-739E-777F8446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F4B0-FCE0-45A7-A2F4-645BA43178C5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D0892F-AF46-FC03-7147-35A2350D9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72" y="298309"/>
            <a:ext cx="7218055" cy="467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18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34134-6FB8-6F31-060F-DFFFDE1AA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F4B0-FCE0-45A7-A2F4-645BA43178C5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62FCE3-AF7C-0725-B15C-1795ED98A16E}"/>
              </a:ext>
            </a:extLst>
          </p:cNvPr>
          <p:cNvGrpSpPr/>
          <p:nvPr/>
        </p:nvGrpSpPr>
        <p:grpSpPr>
          <a:xfrm>
            <a:off x="864022" y="223019"/>
            <a:ext cx="7415955" cy="4697461"/>
            <a:chOff x="864022" y="223019"/>
            <a:chExt cx="7415955" cy="46974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8BF8D86-2245-AE12-FCF5-904DD5ECBC29}"/>
                </a:ext>
              </a:extLst>
            </p:cNvPr>
            <p:cNvGrpSpPr/>
            <p:nvPr/>
          </p:nvGrpSpPr>
          <p:grpSpPr>
            <a:xfrm>
              <a:off x="864022" y="223019"/>
              <a:ext cx="7415955" cy="4697461"/>
              <a:chOff x="1036675" y="320068"/>
              <a:chExt cx="7070649" cy="447873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41D9E71-C051-5867-F646-9FB188502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2107"/>
              <a:stretch/>
            </p:blipFill>
            <p:spPr>
              <a:xfrm>
                <a:off x="1036675" y="320068"/>
                <a:ext cx="7070649" cy="447873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/>
              <a:scene3d>
                <a:camera prst="orthographicFront"/>
                <a:lightRig rig="twoPt" dir="t">
                  <a:rot lat="0" lon="0" rev="7200000"/>
                </a:lightRig>
              </a:scene3d>
              <a:sp3d prstMaterial="matte">
                <a:bevelT w="0" h="0"/>
                <a:contourClr>
                  <a:srgbClr val="FFFFFF"/>
                </a:contourClr>
              </a:sp3d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1498152-3C58-C740-68AE-653534C2AAAB}"/>
                  </a:ext>
                </a:extLst>
              </p:cNvPr>
              <p:cNvSpPr/>
              <p:nvPr/>
            </p:nvSpPr>
            <p:spPr>
              <a:xfrm>
                <a:off x="2514347" y="2822456"/>
                <a:ext cx="661227" cy="388008"/>
              </a:xfrm>
              <a:prstGeom prst="rect">
                <a:avLst/>
              </a:prstGeom>
              <a:solidFill>
                <a:srgbClr val="98E7D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E6F861B-B82F-47AB-C4CB-31FC71A559EA}"/>
                  </a:ext>
                </a:extLst>
              </p:cNvPr>
              <p:cNvSpPr/>
              <p:nvPr/>
            </p:nvSpPr>
            <p:spPr>
              <a:xfrm>
                <a:off x="3183877" y="2813986"/>
                <a:ext cx="661227" cy="350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856010B-7B82-ED02-9D83-422B97FF1E19}"/>
                  </a:ext>
                </a:extLst>
              </p:cNvPr>
              <p:cNvSpPr/>
              <p:nvPr/>
            </p:nvSpPr>
            <p:spPr>
              <a:xfrm>
                <a:off x="1566216" y="2828690"/>
                <a:ext cx="530097" cy="388007"/>
              </a:xfrm>
              <a:prstGeom prst="rect">
                <a:avLst/>
              </a:prstGeom>
              <a:solidFill>
                <a:srgbClr val="98E7D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EE59C31-47C8-6901-31A9-644437E00ECC}"/>
                  </a:ext>
                </a:extLst>
              </p:cNvPr>
              <p:cNvSpPr/>
              <p:nvPr/>
            </p:nvSpPr>
            <p:spPr>
              <a:xfrm>
                <a:off x="4650901" y="3555044"/>
                <a:ext cx="500312" cy="260350"/>
              </a:xfrm>
              <a:prstGeom prst="rect">
                <a:avLst/>
              </a:prstGeom>
              <a:solidFill>
                <a:srgbClr val="98E7D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4A1356A-9B91-9E7F-42EF-CD4BB1790022}"/>
                  </a:ext>
                </a:extLst>
              </p:cNvPr>
              <p:cNvSpPr/>
              <p:nvPr/>
            </p:nvSpPr>
            <p:spPr>
              <a:xfrm>
                <a:off x="5170238" y="3556090"/>
                <a:ext cx="500312" cy="262951"/>
              </a:xfrm>
              <a:prstGeom prst="rect">
                <a:avLst/>
              </a:prstGeom>
              <a:solidFill>
                <a:srgbClr val="98E7D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F3B3EA6-F2F3-53D7-86CC-EC105377FB52}"/>
                  </a:ext>
                </a:extLst>
              </p:cNvPr>
              <p:cNvSpPr/>
              <p:nvPr/>
            </p:nvSpPr>
            <p:spPr>
              <a:xfrm>
                <a:off x="3188509" y="754735"/>
                <a:ext cx="387642" cy="662257"/>
              </a:xfrm>
              <a:prstGeom prst="rect">
                <a:avLst/>
              </a:prstGeom>
              <a:solidFill>
                <a:srgbClr val="98E7D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BD4F4B3-638B-DD80-9F0A-0DCBF8D71358}"/>
                  </a:ext>
                </a:extLst>
              </p:cNvPr>
              <p:cNvSpPr/>
              <p:nvPr/>
            </p:nvSpPr>
            <p:spPr>
              <a:xfrm>
                <a:off x="4654550" y="3294694"/>
                <a:ext cx="393700" cy="260350"/>
              </a:xfrm>
              <a:prstGeom prst="rect">
                <a:avLst/>
              </a:prstGeom>
              <a:solidFill>
                <a:srgbClr val="98E7D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E07E5E6-32DD-2DF9-C049-63F7424FBE34}"/>
                  </a:ext>
                </a:extLst>
              </p:cNvPr>
              <p:cNvSpPr/>
              <p:nvPr/>
            </p:nvSpPr>
            <p:spPr>
              <a:xfrm>
                <a:off x="5226050" y="3667452"/>
                <a:ext cx="444499" cy="273814"/>
              </a:xfrm>
              <a:prstGeom prst="rect">
                <a:avLst/>
              </a:prstGeom>
              <a:solidFill>
                <a:srgbClr val="98E7D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25B82F2-932C-B640-804E-E0985AD8CDE0}"/>
                  </a:ext>
                </a:extLst>
              </p:cNvPr>
              <p:cNvSpPr/>
              <p:nvPr/>
            </p:nvSpPr>
            <p:spPr>
              <a:xfrm>
                <a:off x="4650901" y="3798527"/>
                <a:ext cx="393700" cy="142739"/>
              </a:xfrm>
              <a:prstGeom prst="rect">
                <a:avLst/>
              </a:prstGeom>
              <a:solidFill>
                <a:srgbClr val="98E7D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16C9C9-6E1F-F0B8-AD29-2FC2B79953B5}"/>
                </a:ext>
              </a:extLst>
            </p:cNvPr>
            <p:cNvSpPr/>
            <p:nvPr/>
          </p:nvSpPr>
          <p:spPr>
            <a:xfrm>
              <a:off x="1629274" y="1565535"/>
              <a:ext cx="477258" cy="406956"/>
            </a:xfrm>
            <a:prstGeom prst="rect">
              <a:avLst/>
            </a:prstGeom>
            <a:solidFill>
              <a:srgbClr val="98E7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ACCFE49-1114-0818-2ED0-CC2B9A0A1A9E}"/>
                </a:ext>
              </a:extLst>
            </p:cNvPr>
            <p:cNvSpPr/>
            <p:nvPr/>
          </p:nvSpPr>
          <p:spPr>
            <a:xfrm>
              <a:off x="1419424" y="1660486"/>
              <a:ext cx="765834" cy="312005"/>
            </a:xfrm>
            <a:prstGeom prst="rect">
              <a:avLst/>
            </a:prstGeom>
            <a:solidFill>
              <a:srgbClr val="98E7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B6034C-E238-58A3-C6EB-C9819C9E1B7C}"/>
                </a:ext>
              </a:extLst>
            </p:cNvPr>
            <p:cNvSpPr/>
            <p:nvPr/>
          </p:nvSpPr>
          <p:spPr>
            <a:xfrm>
              <a:off x="1419424" y="1806914"/>
              <a:ext cx="131705" cy="312005"/>
            </a:xfrm>
            <a:prstGeom prst="rect">
              <a:avLst/>
            </a:prstGeom>
            <a:solidFill>
              <a:srgbClr val="98E7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4B7A63-795B-CEA3-4501-D7B6F46CB5AB}"/>
                </a:ext>
              </a:extLst>
            </p:cNvPr>
            <p:cNvSpPr/>
            <p:nvPr/>
          </p:nvSpPr>
          <p:spPr>
            <a:xfrm>
              <a:off x="2269055" y="1565535"/>
              <a:ext cx="398996" cy="406956"/>
            </a:xfrm>
            <a:prstGeom prst="rect">
              <a:avLst/>
            </a:prstGeom>
            <a:solidFill>
              <a:srgbClr val="98E7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369B98E-F73B-F21F-D2F8-26FAC9260894}"/>
                </a:ext>
              </a:extLst>
            </p:cNvPr>
            <p:cNvSpPr/>
            <p:nvPr/>
          </p:nvSpPr>
          <p:spPr>
            <a:xfrm>
              <a:off x="2207008" y="1660486"/>
              <a:ext cx="398996" cy="312005"/>
            </a:xfrm>
            <a:prstGeom prst="rect">
              <a:avLst/>
            </a:prstGeom>
            <a:solidFill>
              <a:srgbClr val="98E7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9DBA321-B238-1DA7-4E0C-E17642179ECF}"/>
              </a:ext>
            </a:extLst>
          </p:cNvPr>
          <p:cNvSpPr txBox="1"/>
          <p:nvPr/>
        </p:nvSpPr>
        <p:spPr>
          <a:xfrm>
            <a:off x="3114502" y="2838731"/>
            <a:ext cx="6935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Lexus</a:t>
            </a:r>
          </a:p>
          <a:p>
            <a:pPr algn="ctr"/>
            <a:r>
              <a:rPr lang="en-US" sz="800" b="1" dirty="0" err="1">
                <a:solidFill>
                  <a:srgbClr val="FF0000"/>
                </a:solidFill>
              </a:rPr>
              <a:t>XX,XXXsf</a:t>
            </a:r>
            <a:endParaRPr lang="en-US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07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39441-E33F-A66B-2734-530E5DEA5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0438B-2149-C3EB-62B9-F8646C644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09" y="1570007"/>
            <a:ext cx="6858000" cy="2268747"/>
          </a:xfrm>
        </p:spPr>
        <p:txBody>
          <a:bodyPr/>
          <a:lstStyle/>
          <a:p>
            <a:r>
              <a:rPr lang="en-US" dirty="0"/>
              <a:t>Before vs After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F896120-2E05-F8E2-4B24-D0176C335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F2AF4B0-FCE0-45A7-A2F4-645BA43178C5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05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7574B-9895-656B-38D2-CDDDF97C2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 aerial view of a city&#10;&#10;Description automatically generated">
            <a:extLst>
              <a:ext uri="{FF2B5EF4-FFF2-40B4-BE49-F238E27FC236}">
                <a16:creationId xmlns:a16="http://schemas.microsoft.com/office/drawing/2014/main" id="{15F6E112-9D1C-EC56-8ADA-6670B13AA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4154" r="26410" b="4741"/>
          <a:stretch/>
        </p:blipFill>
        <p:spPr>
          <a:xfrm rot="16200000">
            <a:off x="4336091" y="514728"/>
            <a:ext cx="2993797" cy="4114043"/>
          </a:xfrm>
          <a:prstGeom prst="rect">
            <a:avLst/>
          </a:prstGeom>
        </p:spPr>
      </p:pic>
      <p:pic>
        <p:nvPicPr>
          <p:cNvPr id="12" name="Picture 11" descr="Aerial view of a land with roads and buildings&#10;&#10;AI-generated content may be incorrect.">
            <a:extLst>
              <a:ext uri="{FF2B5EF4-FFF2-40B4-BE49-F238E27FC236}">
                <a16:creationId xmlns:a16="http://schemas.microsoft.com/office/drawing/2014/main" id="{F1BEDDE9-0A7C-5925-2928-C95D75E0B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9" t="5445" r="19777" b="29037"/>
          <a:stretch/>
        </p:blipFill>
        <p:spPr>
          <a:xfrm>
            <a:off x="1161238" y="1060759"/>
            <a:ext cx="2508804" cy="2052511"/>
          </a:xfrm>
          <a:prstGeom prst="rect">
            <a:avLst/>
          </a:prstGeom>
        </p:spPr>
      </p:pic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2B4C2500-DACA-6C37-82F0-3EAECE607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984" y="422319"/>
            <a:ext cx="7126658" cy="253970"/>
          </a:xfrm>
        </p:spPr>
        <p:txBody>
          <a:bodyPr/>
          <a:lstStyle/>
          <a:p>
            <a:r>
              <a:rPr lang="en-US" b="1" dirty="0"/>
              <a:t>Property Access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C8AD675-D120-4FD6-2755-3729A079F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040" y="1836559"/>
            <a:ext cx="190500" cy="2159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3DD3861-51D9-72F7-5B4B-53D7FD4C3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1332" y="1557994"/>
            <a:ext cx="190500" cy="2159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A58BFD7-D002-6485-841E-62FC03C24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524" y="1883078"/>
            <a:ext cx="190500" cy="2159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C047743-62DD-D005-D695-593B7D140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739" y="966900"/>
            <a:ext cx="190500" cy="21590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5538EC-C6B9-7C2A-0A3A-152BD81E97DC}"/>
              </a:ext>
            </a:extLst>
          </p:cNvPr>
          <p:cNvSpPr txBox="1"/>
          <p:nvPr/>
        </p:nvSpPr>
        <p:spPr>
          <a:xfrm>
            <a:off x="4395543" y="4047178"/>
            <a:ext cx="2972797" cy="82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Major Street Presence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Easy Access From Every Direction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Retail Environment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CFBB4F-3689-AAD3-9B04-62EE7FF43C87}"/>
              </a:ext>
            </a:extLst>
          </p:cNvPr>
          <p:cNvSpPr txBox="1"/>
          <p:nvPr/>
        </p:nvSpPr>
        <p:spPr>
          <a:xfrm>
            <a:off x="1061380" y="3025363"/>
            <a:ext cx="833685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Before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E7B4B0-8C1F-0593-5806-761864DFEEA6}"/>
              </a:ext>
            </a:extLst>
          </p:cNvPr>
          <p:cNvSpPr txBox="1"/>
          <p:nvPr/>
        </p:nvSpPr>
        <p:spPr>
          <a:xfrm>
            <a:off x="3383947" y="3962802"/>
            <a:ext cx="958203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After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11E09C-A677-CE84-1549-5E77B7D35AAB}"/>
              </a:ext>
            </a:extLst>
          </p:cNvPr>
          <p:cNvGrpSpPr/>
          <p:nvPr/>
        </p:nvGrpSpPr>
        <p:grpSpPr>
          <a:xfrm>
            <a:off x="354329" y="4628842"/>
            <a:ext cx="1355059" cy="258961"/>
            <a:chOff x="471224" y="4497780"/>
            <a:chExt cx="1355059" cy="2589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632547-E838-EC78-1EFF-3F67C0DAB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224" y="4497780"/>
              <a:ext cx="187247" cy="212214"/>
            </a:xfrm>
            <a:prstGeom prst="rect">
              <a:avLst/>
            </a:prstGeom>
            <a:effectLst>
              <a:outerShdw blurRad="50800" dist="50800" dir="5400000" algn="ctr" rotWithShape="0">
                <a:schemeClr val="bg2">
                  <a:lumMod val="75000"/>
                </a:schemeClr>
              </a:outerShdw>
            </a:effectLst>
          </p:spPr>
        </p:pic>
        <p:sp>
          <p:nvSpPr>
            <p:cNvPr id="11" name="Content Placeholder 16">
              <a:extLst>
                <a:ext uri="{FF2B5EF4-FFF2-40B4-BE49-F238E27FC236}">
                  <a16:creationId xmlns:a16="http://schemas.microsoft.com/office/drawing/2014/main" id="{7F1A010D-71EB-90DC-BE6D-055AF2FF3525}"/>
                </a:ext>
              </a:extLst>
            </p:cNvPr>
            <p:cNvSpPr txBox="1">
              <a:spLocks/>
            </p:cNvSpPr>
            <p:nvPr/>
          </p:nvSpPr>
          <p:spPr>
            <a:xfrm>
              <a:off x="628650" y="4502771"/>
              <a:ext cx="1197633" cy="25397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1" dirty="0">
                  <a:solidFill>
                    <a:schemeClr val="bg2">
                      <a:lumMod val="50000"/>
                    </a:schemeClr>
                  </a:solidFill>
                </a:rPr>
                <a:t>= Access Point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F5180A-C711-0ED2-2167-B759DFA638DC}"/>
              </a:ext>
            </a:extLst>
          </p:cNvPr>
          <p:cNvCxnSpPr>
            <a:cxnSpLocks/>
          </p:cNvCxnSpPr>
          <p:nvPr/>
        </p:nvCxnSpPr>
        <p:spPr>
          <a:xfrm>
            <a:off x="-17189" y="4534689"/>
            <a:ext cx="1520234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21696E8A-4E53-3F01-CB45-E77308604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274" y="2389589"/>
            <a:ext cx="190500" cy="2159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02FBCA-0369-37D2-2E32-532CC4CE9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416" y="3421323"/>
            <a:ext cx="190500" cy="2159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C7A02C-7B07-452A-C62C-192F1D7874CC}"/>
              </a:ext>
            </a:extLst>
          </p:cNvPr>
          <p:cNvSpPr txBox="1"/>
          <p:nvPr/>
        </p:nvSpPr>
        <p:spPr>
          <a:xfrm>
            <a:off x="1907349" y="3119030"/>
            <a:ext cx="2209316" cy="82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One Access Point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Limited Street Presence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Limited Visibility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578A03-EFB9-FC00-44CE-2E90CA3E7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657" y="3611645"/>
            <a:ext cx="190500" cy="2159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CA6973-CE16-BE63-B335-7AB8A0EE1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249" y="2519686"/>
            <a:ext cx="190500" cy="2159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6FF9D2-B91F-AA37-356E-E4CBD25BF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249" y="2080881"/>
            <a:ext cx="190500" cy="2159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092917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3CBCC-4662-7B2B-6C2D-16193039B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C747DA7-3C2F-6B5E-91F3-960C1AC81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AB4C0968-6062-742F-4003-1FA20BFD5F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984" y="422319"/>
            <a:ext cx="7126658" cy="253970"/>
          </a:xfrm>
        </p:spPr>
        <p:txBody>
          <a:bodyPr/>
          <a:lstStyle/>
          <a:p>
            <a:r>
              <a:rPr lang="en-US" b="1" dirty="0"/>
              <a:t>Sales Façade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Lexus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8E3FF9-B37D-72AB-E595-25AB05DB048C}"/>
              </a:ext>
            </a:extLst>
          </p:cNvPr>
          <p:cNvSpPr txBox="1"/>
          <p:nvPr/>
        </p:nvSpPr>
        <p:spPr>
          <a:xfrm>
            <a:off x="3968659" y="3773760"/>
            <a:ext cx="2972797" cy="82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Updated Exterior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Spacious New Showroom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Easy Access for Customers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182C9F-01F2-1053-79C4-187C0E5B68D8}"/>
              </a:ext>
            </a:extLst>
          </p:cNvPr>
          <p:cNvSpPr txBox="1"/>
          <p:nvPr/>
        </p:nvSpPr>
        <p:spPr>
          <a:xfrm>
            <a:off x="2602774" y="3714106"/>
            <a:ext cx="1195909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After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D974E21-6AD5-6152-90AE-C484F8469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F2AF4B0-FCE0-45A7-A2F4-645BA43178C5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028EE0-C784-CD9A-4850-2F77BA83D232}"/>
              </a:ext>
            </a:extLst>
          </p:cNvPr>
          <p:cNvSpPr txBox="1"/>
          <p:nvPr/>
        </p:nvSpPr>
        <p:spPr>
          <a:xfrm>
            <a:off x="486549" y="2683374"/>
            <a:ext cx="2972797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Before</a:t>
            </a:r>
            <a:endParaRPr lang="en-US" sz="11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 descr="A building with cars parked in front of it&#10;&#10;AI-generated content may be incorrect.">
            <a:extLst>
              <a:ext uri="{FF2B5EF4-FFF2-40B4-BE49-F238E27FC236}">
                <a16:creationId xmlns:a16="http://schemas.microsoft.com/office/drawing/2014/main" id="{D5065EC4-A208-4173-2CFF-C0C53BAC9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6" t="34619" r="12875" b="18892"/>
          <a:stretch/>
        </p:blipFill>
        <p:spPr>
          <a:xfrm>
            <a:off x="3239585" y="1078422"/>
            <a:ext cx="5279303" cy="2695338"/>
          </a:xfrm>
          <a:prstGeom prst="rect">
            <a:avLst/>
          </a:prstGeom>
        </p:spPr>
      </p:pic>
      <p:pic>
        <p:nvPicPr>
          <p:cNvPr id="6" name="Picture 5" descr="A car dealership with a white car parked in front of it&#10;&#10;AI-generated content may be incorrect.">
            <a:extLst>
              <a:ext uri="{FF2B5EF4-FFF2-40B4-BE49-F238E27FC236}">
                <a16:creationId xmlns:a16="http://schemas.microsoft.com/office/drawing/2014/main" id="{400C6189-60EE-CAD9-3789-C9D4B2EAD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12" y="1078422"/>
            <a:ext cx="2537911" cy="1691941"/>
          </a:xfrm>
          <a:prstGeom prst="rect">
            <a:avLst/>
          </a:prstGeom>
        </p:spPr>
      </p:pic>
      <p:pic>
        <p:nvPicPr>
          <p:cNvPr id="9" name="Picture 8" descr="A car dealership with a lot of cars&#10;&#10;AI-generated content may be incorrect.">
            <a:extLst>
              <a:ext uri="{FF2B5EF4-FFF2-40B4-BE49-F238E27FC236}">
                <a16:creationId xmlns:a16="http://schemas.microsoft.com/office/drawing/2014/main" id="{E3CC83D5-043A-B831-C61C-353B92425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4330" r="29853" b="32777"/>
          <a:stretch/>
        </p:blipFill>
        <p:spPr>
          <a:xfrm>
            <a:off x="3239585" y="1078422"/>
            <a:ext cx="5275765" cy="269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71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B4170-B74D-2540-C5CD-9C581A140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0E7981-8ED2-8ECF-8619-B6DB5D17A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11433" r="5959" b="11372"/>
          <a:stretch/>
        </p:blipFill>
        <p:spPr>
          <a:xfrm>
            <a:off x="526099" y="1023182"/>
            <a:ext cx="8091797" cy="340457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ADD3CED-8F3A-F83E-C985-A647020495A1}"/>
              </a:ext>
            </a:extLst>
          </p:cNvPr>
          <p:cNvSpPr/>
          <p:nvPr/>
        </p:nvSpPr>
        <p:spPr>
          <a:xfrm>
            <a:off x="526100" y="4427754"/>
            <a:ext cx="8091797" cy="2934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AB6AE-2E40-B1B9-0A0F-760DD59A3A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7" t="20000" b="24064"/>
          <a:stretch/>
        </p:blipFill>
        <p:spPr>
          <a:xfrm>
            <a:off x="7143306" y="0"/>
            <a:ext cx="1564942" cy="850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139EA5-B005-E1DC-5E05-590C33F2DC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283" t="39413" r="15954" b="38449"/>
          <a:stretch/>
        </p:blipFill>
        <p:spPr>
          <a:xfrm>
            <a:off x="7355939" y="280488"/>
            <a:ext cx="1159411" cy="3732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C92A21-903E-6E75-01EC-57C44D32EC13}"/>
              </a:ext>
            </a:extLst>
          </p:cNvPr>
          <p:cNvCxnSpPr>
            <a:cxnSpLocks/>
          </p:cNvCxnSpPr>
          <p:nvPr/>
        </p:nvCxnSpPr>
        <p:spPr>
          <a:xfrm flipH="1">
            <a:off x="0" y="850234"/>
            <a:ext cx="9144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396BEE2-6AB0-3FE5-0225-CBCB927DD6D5}"/>
              </a:ext>
            </a:extLst>
          </p:cNvPr>
          <p:cNvSpPr txBox="1">
            <a:spLocks/>
          </p:cNvSpPr>
          <p:nvPr/>
        </p:nvSpPr>
        <p:spPr>
          <a:xfrm>
            <a:off x="356984" y="422319"/>
            <a:ext cx="7126658" cy="253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Property </a:t>
            </a:r>
            <a:r>
              <a:rPr lang="en-US" sz="1700" b="1" dirty="0"/>
              <a:t>Concept</a:t>
            </a:r>
            <a:r>
              <a:rPr lang="en-US" sz="1700" dirty="0">
                <a:solidFill>
                  <a:schemeClr val="bg2">
                    <a:lumMod val="25000"/>
                  </a:schemeClr>
                </a:solidFill>
              </a:rPr>
              <a:t> Proposed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0381772-6298-24E1-89DB-D4F09B9E4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F2AF4B0-FCE0-45A7-A2F4-645BA43178C5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8FDC2D-8D8B-7AA1-A4CE-C540876951BB}"/>
              </a:ext>
            </a:extLst>
          </p:cNvPr>
          <p:cNvSpPr txBox="1"/>
          <p:nvPr/>
        </p:nvSpPr>
        <p:spPr>
          <a:xfrm>
            <a:off x="745976" y="4386089"/>
            <a:ext cx="2570313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Lexus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8882E1-1788-79A8-3C16-B5ED12D681A7}"/>
              </a:ext>
            </a:extLst>
          </p:cNvPr>
          <p:cNvGrpSpPr/>
          <p:nvPr/>
        </p:nvGrpSpPr>
        <p:grpSpPr>
          <a:xfrm>
            <a:off x="1929381" y="3462321"/>
            <a:ext cx="152400" cy="965432"/>
            <a:chOff x="3521056" y="2910285"/>
            <a:chExt cx="152400" cy="96543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1378E68-A3A4-FB38-CF93-0539299E5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21056" y="2910285"/>
              <a:ext cx="152400" cy="152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EDC62D1-5835-1994-BA0C-89F971F4CC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9543" y="2985145"/>
              <a:ext cx="0" cy="890572"/>
            </a:xfrm>
            <a:prstGeom prst="line">
              <a:avLst/>
            </a:prstGeom>
            <a:ln w="1270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9BC7D7BF-FAF6-A593-0B87-711552C3DA9C}"/>
              </a:ext>
            </a:extLst>
          </p:cNvPr>
          <p:cNvSpPr/>
          <p:nvPr/>
        </p:nvSpPr>
        <p:spPr>
          <a:xfrm>
            <a:off x="4202249" y="3172592"/>
            <a:ext cx="152400" cy="152400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E74F36-A6DF-9BFF-8747-B7DD20D67192}"/>
              </a:ext>
            </a:extLst>
          </p:cNvPr>
          <p:cNvCxnSpPr>
            <a:cxnSpLocks/>
          </p:cNvCxnSpPr>
          <p:nvPr/>
        </p:nvCxnSpPr>
        <p:spPr>
          <a:xfrm flipV="1">
            <a:off x="4278449" y="3248793"/>
            <a:ext cx="0" cy="1178960"/>
          </a:xfrm>
          <a:prstGeom prst="line">
            <a:avLst/>
          </a:prstGeom>
          <a:ln w="127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484FFD-ABC2-805B-D79A-BB62AC11AC62}"/>
              </a:ext>
            </a:extLst>
          </p:cNvPr>
          <p:cNvSpPr txBox="1"/>
          <p:nvPr/>
        </p:nvSpPr>
        <p:spPr>
          <a:xfrm>
            <a:off x="3723742" y="4386089"/>
            <a:ext cx="1109414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Toyota</a:t>
            </a:r>
          </a:p>
        </p:txBody>
      </p:sp>
    </p:spTree>
    <p:extLst>
      <p:ext uri="{BB962C8B-B14F-4D97-AF65-F5344CB8AC3E}">
        <p14:creationId xmlns:p14="http://schemas.microsoft.com/office/powerpoint/2010/main" val="4018703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A4AF9D-5D05-4759-11C6-78CCD1CCAC76}"/>
              </a:ext>
            </a:extLst>
          </p:cNvPr>
          <p:cNvSpPr/>
          <p:nvPr/>
        </p:nvSpPr>
        <p:spPr>
          <a:xfrm>
            <a:off x="526100" y="4427754"/>
            <a:ext cx="8091797" cy="2934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91F0BD-1435-029E-09B4-22AB80D05D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7" t="20000" b="24064"/>
          <a:stretch/>
        </p:blipFill>
        <p:spPr>
          <a:xfrm>
            <a:off x="7143306" y="0"/>
            <a:ext cx="1564942" cy="850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6FF452-321B-512C-AF1F-A83946CEB2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283" t="39413" r="15954" b="38449"/>
          <a:stretch/>
        </p:blipFill>
        <p:spPr>
          <a:xfrm>
            <a:off x="7355939" y="280488"/>
            <a:ext cx="1159411" cy="3732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1D23DB-CDB6-2317-AA1F-1E9BCD587CA3}"/>
              </a:ext>
            </a:extLst>
          </p:cNvPr>
          <p:cNvCxnSpPr>
            <a:cxnSpLocks/>
          </p:cNvCxnSpPr>
          <p:nvPr/>
        </p:nvCxnSpPr>
        <p:spPr>
          <a:xfrm flipH="1">
            <a:off x="0" y="850234"/>
            <a:ext cx="9144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403C63E-21B6-449A-78A4-FEEB0F438424}"/>
              </a:ext>
            </a:extLst>
          </p:cNvPr>
          <p:cNvSpPr txBox="1">
            <a:spLocks/>
          </p:cNvSpPr>
          <p:nvPr/>
        </p:nvSpPr>
        <p:spPr>
          <a:xfrm>
            <a:off x="356984" y="422319"/>
            <a:ext cx="7126658" cy="253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Property </a:t>
            </a:r>
            <a:r>
              <a:rPr lang="en-US" sz="1700" b="1" dirty="0"/>
              <a:t>Concept</a:t>
            </a:r>
            <a:r>
              <a:rPr lang="en-US" sz="1700" dirty="0">
                <a:solidFill>
                  <a:schemeClr val="bg2">
                    <a:lumMod val="25000"/>
                  </a:schemeClr>
                </a:solidFill>
              </a:rPr>
              <a:t> Proposed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AE13BD-B059-6C3D-0E0E-A70C6C239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11668"/>
          <a:stretch/>
        </p:blipFill>
        <p:spPr>
          <a:xfrm>
            <a:off x="526101" y="1046706"/>
            <a:ext cx="8091797" cy="3381047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52AD91F-68AC-9B76-E8D8-5417104B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F2AF4B0-FCE0-45A7-A2F4-645BA43178C5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D8C1FE-FC7C-94F0-F447-0D63A7124720}"/>
              </a:ext>
            </a:extLst>
          </p:cNvPr>
          <p:cNvSpPr txBox="1"/>
          <p:nvPr/>
        </p:nvSpPr>
        <p:spPr>
          <a:xfrm>
            <a:off x="1225876" y="4387035"/>
            <a:ext cx="1394534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Mercedes-Benz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4E738E3-AC20-BB50-C98F-B22A6CD09A4A}"/>
              </a:ext>
            </a:extLst>
          </p:cNvPr>
          <p:cNvSpPr/>
          <p:nvPr/>
        </p:nvSpPr>
        <p:spPr>
          <a:xfrm>
            <a:off x="1846943" y="3389539"/>
            <a:ext cx="152400" cy="152400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C2754A-3040-30CD-8964-E5ED38FAE648}"/>
              </a:ext>
            </a:extLst>
          </p:cNvPr>
          <p:cNvCxnSpPr>
            <a:cxnSpLocks/>
          </p:cNvCxnSpPr>
          <p:nvPr/>
        </p:nvCxnSpPr>
        <p:spPr>
          <a:xfrm flipV="1">
            <a:off x="1923143" y="3465739"/>
            <a:ext cx="0" cy="962014"/>
          </a:xfrm>
          <a:prstGeom prst="line">
            <a:avLst/>
          </a:prstGeom>
          <a:ln w="12700" cap="flat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80C2C35F-A055-AFF7-293A-F8415D7F9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8667" y="3389539"/>
            <a:ext cx="152400" cy="152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6A429C-5CB3-F8BE-1354-952F50D1016B}"/>
              </a:ext>
            </a:extLst>
          </p:cNvPr>
          <p:cNvCxnSpPr>
            <a:cxnSpLocks/>
          </p:cNvCxnSpPr>
          <p:nvPr/>
        </p:nvCxnSpPr>
        <p:spPr>
          <a:xfrm flipV="1">
            <a:off x="4073072" y="3465739"/>
            <a:ext cx="0" cy="962014"/>
          </a:xfrm>
          <a:prstGeom prst="line">
            <a:avLst/>
          </a:prstGeom>
          <a:ln w="127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1A853C70-17FE-185F-34AB-1812EB23B45D}"/>
              </a:ext>
            </a:extLst>
          </p:cNvPr>
          <p:cNvSpPr/>
          <p:nvPr/>
        </p:nvSpPr>
        <p:spPr>
          <a:xfrm>
            <a:off x="5125414" y="3624256"/>
            <a:ext cx="152400" cy="152400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F3D1937-CA50-AA13-C8A9-635FEB0F01C4}"/>
              </a:ext>
            </a:extLst>
          </p:cNvPr>
          <p:cNvCxnSpPr>
            <a:cxnSpLocks/>
          </p:cNvCxnSpPr>
          <p:nvPr/>
        </p:nvCxnSpPr>
        <p:spPr>
          <a:xfrm flipV="1">
            <a:off x="5201614" y="3700456"/>
            <a:ext cx="0" cy="727297"/>
          </a:xfrm>
          <a:prstGeom prst="line">
            <a:avLst/>
          </a:prstGeom>
          <a:ln w="127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B6ABAB9-0F5B-DC09-B4A2-6729DD98E22F}"/>
              </a:ext>
            </a:extLst>
          </p:cNvPr>
          <p:cNvSpPr txBox="1"/>
          <p:nvPr/>
        </p:nvSpPr>
        <p:spPr>
          <a:xfrm>
            <a:off x="3373518" y="4387035"/>
            <a:ext cx="1394534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Acura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463D7C-72F2-210B-8A65-15A60D69AFA0}"/>
              </a:ext>
            </a:extLst>
          </p:cNvPr>
          <p:cNvSpPr txBox="1"/>
          <p:nvPr/>
        </p:nvSpPr>
        <p:spPr>
          <a:xfrm>
            <a:off x="4504347" y="4387371"/>
            <a:ext cx="1394534" cy="31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1" dirty="0">
                <a:solidFill>
                  <a:schemeClr val="bg1"/>
                </a:solidFill>
                <a:latin typeface="+mj-lt"/>
              </a:rPr>
              <a:t>Honda</a:t>
            </a:r>
          </a:p>
        </p:txBody>
      </p:sp>
    </p:spTree>
    <p:extLst>
      <p:ext uri="{BB962C8B-B14F-4D97-AF65-F5344CB8AC3E}">
        <p14:creationId xmlns:p14="http://schemas.microsoft.com/office/powerpoint/2010/main" val="3612952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16AB5-5BB3-FB9C-14E1-18A0D1421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67E9902-EBA7-2304-B5B8-733C6399F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B2B6395E-6346-FC73-98F0-7B02FAB0F6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984" y="422319"/>
            <a:ext cx="7126658" cy="253970"/>
          </a:xfrm>
        </p:spPr>
        <p:txBody>
          <a:bodyPr/>
          <a:lstStyle/>
          <a:p>
            <a:r>
              <a:rPr lang="en-US" b="1" dirty="0"/>
              <a:t>Sales Floorplan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Current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E1CCFC-90D8-9D58-3DE8-1FDE5DDDACB3}"/>
              </a:ext>
            </a:extLst>
          </p:cNvPr>
          <p:cNvSpPr txBox="1"/>
          <p:nvPr/>
        </p:nvSpPr>
        <p:spPr>
          <a:xfrm>
            <a:off x="379845" y="2310884"/>
            <a:ext cx="4407654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rgbClr val="FFC000"/>
                </a:solidFill>
                <a:latin typeface="+mj-lt"/>
              </a:rPr>
              <a:t>Limited Space in Showroom to Display Vehicles &gt;</a:t>
            </a:r>
          </a:p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rgbClr val="FFC000"/>
                </a:solidFill>
                <a:latin typeface="+mj-lt"/>
              </a:rPr>
              <a:t>Limited Space for Sales Advisors &gt;</a:t>
            </a:r>
          </a:p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rgbClr val="FFC000"/>
                </a:solidFill>
                <a:latin typeface="+mj-lt"/>
              </a:rPr>
              <a:t>Shared Spaces with F&amp;I &gt;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872C16C-0F26-0400-7114-781175BE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F2AF4B0-FCE0-45A7-A2F4-645BA43178C5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16">
            <a:extLst>
              <a:ext uri="{FF2B5EF4-FFF2-40B4-BE49-F238E27FC236}">
                <a16:creationId xmlns:a16="http://schemas.microsoft.com/office/drawing/2014/main" id="{112A039B-3229-25D4-235A-D7B9FF85853A}"/>
              </a:ext>
            </a:extLst>
          </p:cNvPr>
          <p:cNvSpPr txBox="1">
            <a:spLocks/>
          </p:cNvSpPr>
          <p:nvPr/>
        </p:nvSpPr>
        <p:spPr>
          <a:xfrm>
            <a:off x="1512659" y="1226614"/>
            <a:ext cx="4306703" cy="1056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b="1" dirty="0">
                <a:solidFill>
                  <a:srgbClr val="FFC000">
                    <a:alpha val="20432"/>
                  </a:srgbClr>
                </a:solidFill>
              </a:rPr>
              <a:t>Before</a:t>
            </a:r>
          </a:p>
          <a:p>
            <a:endParaRPr lang="en-US" sz="8000" b="1" dirty="0">
              <a:solidFill>
                <a:srgbClr val="00B0F0">
                  <a:alpha val="10134"/>
                </a:srgbClr>
              </a:solidFill>
            </a:endParaRPr>
          </a:p>
        </p:txBody>
      </p:sp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D9BB2FAD-4F04-3FD4-F712-E7547A0F77FD}"/>
              </a:ext>
            </a:extLst>
          </p:cNvPr>
          <p:cNvSpPr txBox="1">
            <a:spLocks/>
          </p:cNvSpPr>
          <p:nvPr/>
        </p:nvSpPr>
        <p:spPr>
          <a:xfrm>
            <a:off x="-530598" y="1374830"/>
            <a:ext cx="3884023" cy="380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Sales</a:t>
            </a:r>
          </a:p>
          <a:p>
            <a:endParaRPr lang="en-US" sz="4000" b="1" dirty="0">
              <a:solidFill>
                <a:srgbClr val="00B0F0">
                  <a:alpha val="69949"/>
                </a:srgb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C0CD5C-65F1-FF65-91CB-FC7EC9451C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479" t="26557" r="30198" b="54069"/>
          <a:stretch/>
        </p:blipFill>
        <p:spPr>
          <a:xfrm>
            <a:off x="4822157" y="1116555"/>
            <a:ext cx="3255373" cy="327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12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6A0F2-730B-A5F8-F7CE-3A474472B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CD379709-D7E4-52AC-E122-F70926807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C1259DB3-15D2-3DFF-3A91-EFCEA0397C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984" y="422319"/>
            <a:ext cx="7126658" cy="253970"/>
          </a:xfrm>
        </p:spPr>
        <p:txBody>
          <a:bodyPr/>
          <a:lstStyle/>
          <a:p>
            <a:r>
              <a:rPr lang="en-US" b="1" dirty="0"/>
              <a:t>Sales Floorplan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Proposed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81F2F7-B5EF-4FA8-6505-849B64B5198D}"/>
              </a:ext>
            </a:extLst>
          </p:cNvPr>
          <p:cNvSpPr txBox="1"/>
          <p:nvPr/>
        </p:nvSpPr>
        <p:spPr>
          <a:xfrm>
            <a:off x="1487535" y="2267277"/>
            <a:ext cx="3106757" cy="1997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rgbClr val="00B0F0"/>
                </a:solidFill>
                <a:latin typeface="+mj-lt"/>
              </a:rPr>
              <a:t>Spacious Showroom &gt;</a:t>
            </a:r>
          </a:p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rgbClr val="00B0F0"/>
                </a:solidFill>
                <a:latin typeface="+mj-lt"/>
              </a:rPr>
              <a:t>Additional Space for Sales Advisors &gt;</a:t>
            </a:r>
          </a:p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rgbClr val="00B0F0"/>
                </a:solidFill>
                <a:latin typeface="+mj-lt"/>
              </a:rPr>
              <a:t>Dedicated Service Reception &gt;</a:t>
            </a:r>
          </a:p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rgbClr val="00B0F0"/>
                </a:solidFill>
                <a:latin typeface="+mj-lt"/>
              </a:rPr>
              <a:t>Dedicated Space for Service Advisors &gt;</a:t>
            </a:r>
          </a:p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rgbClr val="00B0F0"/>
                </a:solidFill>
                <a:latin typeface="+mj-lt"/>
              </a:rPr>
              <a:t>Sales &amp; Service Lounge &gt;</a:t>
            </a:r>
          </a:p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rgbClr val="00B0F0"/>
                </a:solidFill>
                <a:latin typeface="+mj-lt"/>
              </a:rPr>
              <a:t>Dedicated F&amp;I Space &gt;</a:t>
            </a:r>
          </a:p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rgbClr val="00B0F0"/>
                </a:solidFill>
                <a:latin typeface="+mj-lt"/>
              </a:rPr>
              <a:t>Vehicle Delivery Area &gt;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3E0E1C-EA61-B48C-3DB4-7A493ED72D33}"/>
              </a:ext>
            </a:extLst>
          </p:cNvPr>
          <p:cNvSpPr/>
          <p:nvPr/>
        </p:nvSpPr>
        <p:spPr>
          <a:xfrm>
            <a:off x="4170556" y="0"/>
            <a:ext cx="4973444" cy="1087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56D452-272F-2215-BA46-1893A3987A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144" t="9149" r="29747" b="13644"/>
          <a:stretch/>
        </p:blipFill>
        <p:spPr>
          <a:xfrm>
            <a:off x="4704099" y="265856"/>
            <a:ext cx="3518067" cy="46117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C2D5A-0D52-341E-CA44-1E2A842CB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F2AF4B0-FCE0-45A7-A2F4-645BA43178C5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024D2C02-3799-255F-98B2-58DB98709D61}"/>
              </a:ext>
            </a:extLst>
          </p:cNvPr>
          <p:cNvSpPr txBox="1">
            <a:spLocks/>
          </p:cNvSpPr>
          <p:nvPr/>
        </p:nvSpPr>
        <p:spPr>
          <a:xfrm>
            <a:off x="2045779" y="1194097"/>
            <a:ext cx="4306703" cy="2379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b="1" dirty="0">
                <a:solidFill>
                  <a:srgbClr val="00B0F0">
                    <a:alpha val="19856"/>
                  </a:srgbClr>
                </a:solidFill>
              </a:rPr>
              <a:t>After</a:t>
            </a:r>
          </a:p>
          <a:p>
            <a:endParaRPr lang="en-US" sz="8000" b="1" dirty="0">
              <a:solidFill>
                <a:srgbClr val="00B0F0">
                  <a:alpha val="10134"/>
                </a:srgbClr>
              </a:solidFill>
            </a:endParaRPr>
          </a:p>
        </p:txBody>
      </p:sp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394F3FD5-375D-804F-3239-943D9891F5AA}"/>
              </a:ext>
            </a:extLst>
          </p:cNvPr>
          <p:cNvSpPr txBox="1">
            <a:spLocks/>
          </p:cNvSpPr>
          <p:nvPr/>
        </p:nvSpPr>
        <p:spPr>
          <a:xfrm>
            <a:off x="103767" y="1386003"/>
            <a:ext cx="3884023" cy="380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Sales</a:t>
            </a:r>
          </a:p>
          <a:p>
            <a:endParaRPr lang="en-US" sz="4000" b="1" dirty="0">
              <a:solidFill>
                <a:srgbClr val="00B0F0">
                  <a:alpha val="69949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58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FDD03-BA4C-CCAD-CAA7-262D08E7F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413FFA3-A698-4DFD-51F1-EFC498AEF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117B97DB-C447-CE51-B4FD-167CEC5B91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984" y="422319"/>
            <a:ext cx="7126658" cy="253970"/>
          </a:xfrm>
        </p:spPr>
        <p:txBody>
          <a:bodyPr/>
          <a:lstStyle/>
          <a:p>
            <a:r>
              <a:rPr lang="en-US" b="1" dirty="0"/>
              <a:t>Service Floorplan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Proposed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4742DB-68BA-8F29-AEC7-ECAC6C379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3121" r="5372" b="5094"/>
          <a:stretch/>
        </p:blipFill>
        <p:spPr>
          <a:xfrm>
            <a:off x="3555034" y="1271295"/>
            <a:ext cx="5087662" cy="3312135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0A41AAE-D9B2-C697-FD7A-AF3A73A3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F2AF4B0-FCE0-45A7-A2F4-645BA43178C5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3E94AF-65B5-3043-87BE-F0596F033B47}"/>
              </a:ext>
            </a:extLst>
          </p:cNvPr>
          <p:cNvSpPr txBox="1"/>
          <p:nvPr/>
        </p:nvSpPr>
        <p:spPr>
          <a:xfrm>
            <a:off x="475236" y="2292741"/>
            <a:ext cx="3106757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rgbClr val="00B0F0"/>
                </a:solidFill>
                <a:latin typeface="+mj-lt"/>
              </a:rPr>
              <a:t>Connected Sales and Service &gt;</a:t>
            </a:r>
          </a:p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rgbClr val="00B0F0"/>
                </a:solidFill>
                <a:latin typeface="+mj-lt"/>
              </a:rPr>
              <a:t>Dedicated Service Reception &gt;</a:t>
            </a:r>
          </a:p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rgbClr val="00B0F0"/>
                </a:solidFill>
                <a:latin typeface="+mj-lt"/>
              </a:rPr>
              <a:t>Dedicated Space for Service Advisors &gt;</a:t>
            </a:r>
          </a:p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rgbClr val="00B0F0"/>
                </a:solidFill>
                <a:latin typeface="+mj-lt"/>
              </a:rPr>
              <a:t>Sales &amp; Service Lounge &gt;</a:t>
            </a:r>
          </a:p>
        </p:txBody>
      </p:sp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414805F4-BF07-77FE-0CCE-907DE89CD9DE}"/>
              </a:ext>
            </a:extLst>
          </p:cNvPr>
          <p:cNvSpPr txBox="1">
            <a:spLocks/>
          </p:cNvSpPr>
          <p:nvPr/>
        </p:nvSpPr>
        <p:spPr>
          <a:xfrm>
            <a:off x="1103126" y="1199812"/>
            <a:ext cx="4306703" cy="1257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b="1" dirty="0">
                <a:solidFill>
                  <a:srgbClr val="00B0F0">
                    <a:alpha val="19856"/>
                  </a:srgbClr>
                </a:solidFill>
              </a:rPr>
              <a:t>After</a:t>
            </a:r>
          </a:p>
          <a:p>
            <a:endParaRPr lang="en-US" sz="8000" b="1" dirty="0">
              <a:solidFill>
                <a:srgbClr val="00B0F0">
                  <a:alpha val="10134"/>
                </a:srgbClr>
              </a:solidFill>
            </a:endParaRPr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649C34D4-1F30-E2CC-0E5D-A89AAB8ADE13}"/>
              </a:ext>
            </a:extLst>
          </p:cNvPr>
          <p:cNvSpPr txBox="1">
            <a:spLocks/>
          </p:cNvSpPr>
          <p:nvPr/>
        </p:nvSpPr>
        <p:spPr>
          <a:xfrm>
            <a:off x="-838886" y="1415194"/>
            <a:ext cx="3884023" cy="380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Service</a:t>
            </a:r>
          </a:p>
          <a:p>
            <a:endParaRPr lang="en-US" sz="4000" b="1" dirty="0">
              <a:solidFill>
                <a:srgbClr val="00B0F0">
                  <a:alpha val="69949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75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7F8E7-3740-AB9D-E298-6729DC865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9BC3A58-5DF2-5016-1443-4C9FD2407C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Relocation </a:t>
            </a:r>
            <a:r>
              <a:rPr lang="en-US" dirty="0">
                <a:solidFill>
                  <a:schemeClr val="tx1"/>
                </a:solidFill>
              </a:rPr>
              <a:t>Proposal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0EA45A0-3D09-29C4-34FB-DE9727439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78114B-AF14-7214-4764-C2DE3F911DEC}"/>
              </a:ext>
            </a:extLst>
          </p:cNvPr>
          <p:cNvSpPr txBox="1"/>
          <p:nvPr/>
        </p:nvSpPr>
        <p:spPr>
          <a:xfrm>
            <a:off x="6329842" y="2650239"/>
            <a:ext cx="230759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Store Exterior Concept </a:t>
            </a:r>
            <a:r>
              <a:rPr lang="en-US" sz="1100" b="1" dirty="0">
                <a:solidFill>
                  <a:srgbClr val="00B0F0"/>
                </a:solidFill>
              </a:rPr>
              <a:t>3</a:t>
            </a:r>
          </a:p>
          <a:p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Why Relocate </a:t>
            </a:r>
            <a:r>
              <a:rPr lang="en-US" sz="1100" b="1" dirty="0">
                <a:solidFill>
                  <a:srgbClr val="00B0F0"/>
                </a:solidFill>
              </a:rPr>
              <a:t>4 - 6</a:t>
            </a:r>
          </a:p>
          <a:p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Traffic </a:t>
            </a:r>
            <a:r>
              <a:rPr lang="en-US" sz="1100" b="1" dirty="0">
                <a:solidFill>
                  <a:srgbClr val="00B0F0"/>
                </a:solidFill>
              </a:rPr>
              <a:t>7 - 8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Site Plan &amp; Facility </a:t>
            </a:r>
            <a:r>
              <a:rPr lang="en-US" sz="1100" b="1" dirty="0">
                <a:solidFill>
                  <a:srgbClr val="00B0F0"/>
                </a:solidFill>
              </a:rPr>
              <a:t>9 - 11</a:t>
            </a:r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Before &amp; After </a:t>
            </a:r>
            <a:r>
              <a:rPr lang="en-US" sz="1100" b="1" dirty="0">
                <a:solidFill>
                  <a:srgbClr val="00B0F0"/>
                </a:solidFill>
              </a:rPr>
              <a:t>12 - 21</a:t>
            </a:r>
          </a:p>
          <a:p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0B901C-A0EE-923F-540D-B012D44B7940}"/>
              </a:ext>
            </a:extLst>
          </p:cNvPr>
          <p:cNvGrpSpPr/>
          <p:nvPr/>
        </p:nvGrpSpPr>
        <p:grpSpPr>
          <a:xfrm>
            <a:off x="1238816" y="1641417"/>
            <a:ext cx="5244640" cy="2701325"/>
            <a:chOff x="3390374" y="1768866"/>
            <a:chExt cx="5244640" cy="2701325"/>
          </a:xfrm>
        </p:grpSpPr>
        <p:sp>
          <p:nvSpPr>
            <p:cNvPr id="8" name="Content Placeholder 16">
              <a:extLst>
                <a:ext uri="{FF2B5EF4-FFF2-40B4-BE49-F238E27FC236}">
                  <a16:creationId xmlns:a16="http://schemas.microsoft.com/office/drawing/2014/main" id="{44CAA7EA-16B7-C705-5795-8BE50C779A0F}"/>
                </a:ext>
              </a:extLst>
            </p:cNvPr>
            <p:cNvSpPr txBox="1">
              <a:spLocks/>
            </p:cNvSpPr>
            <p:nvPr/>
          </p:nvSpPr>
          <p:spPr>
            <a:xfrm>
              <a:off x="4414781" y="2217814"/>
              <a:ext cx="4218656" cy="116301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 dirty="0">
                  <a:solidFill>
                    <a:srgbClr val="FFC000"/>
                  </a:solidFill>
                </a:rPr>
                <a:t>Unsurpassed</a:t>
              </a:r>
            </a:p>
          </p:txBody>
        </p:sp>
        <p:sp>
          <p:nvSpPr>
            <p:cNvPr id="11" name="Content Placeholder 16">
              <a:extLst>
                <a:ext uri="{FF2B5EF4-FFF2-40B4-BE49-F238E27FC236}">
                  <a16:creationId xmlns:a16="http://schemas.microsoft.com/office/drawing/2014/main" id="{CEB3503B-A82D-2981-8940-35F3C174A1E6}"/>
                </a:ext>
              </a:extLst>
            </p:cNvPr>
            <p:cNvSpPr txBox="1">
              <a:spLocks/>
            </p:cNvSpPr>
            <p:nvPr/>
          </p:nvSpPr>
          <p:spPr>
            <a:xfrm>
              <a:off x="3683310" y="1768866"/>
              <a:ext cx="4275095" cy="7415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600" b="1" dirty="0">
                <a:solidFill>
                  <a:srgbClr val="FFC000">
                    <a:alpha val="74835"/>
                  </a:srgbClr>
                </a:solidFill>
              </a:endParaRPr>
            </a:p>
          </p:txBody>
        </p:sp>
        <p:sp>
          <p:nvSpPr>
            <p:cNvPr id="12" name="Content Placeholder 16">
              <a:extLst>
                <a:ext uri="{FF2B5EF4-FFF2-40B4-BE49-F238E27FC236}">
                  <a16:creationId xmlns:a16="http://schemas.microsoft.com/office/drawing/2014/main" id="{2A672DC5-9011-0657-AAC4-716345DA1AF5}"/>
                </a:ext>
              </a:extLst>
            </p:cNvPr>
            <p:cNvSpPr txBox="1">
              <a:spLocks/>
            </p:cNvSpPr>
            <p:nvPr/>
          </p:nvSpPr>
          <p:spPr>
            <a:xfrm>
              <a:off x="5276086" y="2627533"/>
              <a:ext cx="870903" cy="95576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0" b="1" dirty="0">
                  <a:solidFill>
                    <a:srgbClr val="00B0F0">
                      <a:alpha val="69949"/>
                    </a:srgbClr>
                  </a:solidFill>
                </a:rPr>
                <a:t>&amp;</a:t>
              </a:r>
            </a:p>
            <a:p>
              <a:endParaRPr lang="en-US" sz="4000" b="1" dirty="0">
                <a:solidFill>
                  <a:srgbClr val="00B0F0">
                    <a:alpha val="69949"/>
                  </a:srgbClr>
                </a:solidFill>
              </a:endParaRPr>
            </a:p>
          </p:txBody>
        </p:sp>
        <p:sp>
          <p:nvSpPr>
            <p:cNvPr id="13" name="Content Placeholder 16">
              <a:extLst>
                <a:ext uri="{FF2B5EF4-FFF2-40B4-BE49-F238E27FC236}">
                  <a16:creationId xmlns:a16="http://schemas.microsoft.com/office/drawing/2014/main" id="{B636A019-FF44-D969-1856-D15B286E49C1}"/>
                </a:ext>
              </a:extLst>
            </p:cNvPr>
            <p:cNvSpPr txBox="1">
              <a:spLocks/>
            </p:cNvSpPr>
            <p:nvPr/>
          </p:nvSpPr>
          <p:spPr>
            <a:xfrm>
              <a:off x="4280313" y="3249226"/>
              <a:ext cx="4354701" cy="12209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 dirty="0">
                  <a:solidFill>
                    <a:srgbClr val="00B0F0">
                      <a:alpha val="69949"/>
                    </a:srgbClr>
                  </a:solidFill>
                </a:rPr>
                <a:t>Accessibility.</a:t>
              </a:r>
            </a:p>
            <a:p>
              <a:endParaRPr lang="en-US" sz="4000" b="1" dirty="0">
                <a:solidFill>
                  <a:srgbClr val="00B0F0">
                    <a:alpha val="69949"/>
                  </a:srgbClr>
                </a:solidFill>
              </a:endParaRPr>
            </a:p>
          </p:txBody>
        </p:sp>
        <p:sp>
          <p:nvSpPr>
            <p:cNvPr id="20" name="Content Placeholder 16">
              <a:extLst>
                <a:ext uri="{FF2B5EF4-FFF2-40B4-BE49-F238E27FC236}">
                  <a16:creationId xmlns:a16="http://schemas.microsoft.com/office/drawing/2014/main" id="{0AD62B5E-E8D5-9A53-C389-BD042C3B6BE9}"/>
                </a:ext>
              </a:extLst>
            </p:cNvPr>
            <p:cNvSpPr txBox="1">
              <a:spLocks/>
            </p:cNvSpPr>
            <p:nvPr/>
          </p:nvSpPr>
          <p:spPr>
            <a:xfrm>
              <a:off x="3390374" y="2753115"/>
              <a:ext cx="4354701" cy="57539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 dirty="0">
                  <a:solidFill>
                    <a:schemeClr val="bg2">
                      <a:lumMod val="25000"/>
                      <a:alpha val="69949"/>
                    </a:schemeClr>
                  </a:solidFill>
                </a:rPr>
                <a:t>Visibility</a:t>
              </a:r>
            </a:p>
            <a:p>
              <a:endParaRPr lang="en-US" sz="4000" b="1" dirty="0">
                <a:solidFill>
                  <a:srgbClr val="00B0F0">
                    <a:alpha val="69949"/>
                  </a:srgbClr>
                </a:solidFill>
              </a:endParaRPr>
            </a:p>
          </p:txBody>
        </p:sp>
      </p:grpSp>
      <p:sp>
        <p:nvSpPr>
          <p:cNvPr id="22" name="Content Placeholder 16">
            <a:extLst>
              <a:ext uri="{FF2B5EF4-FFF2-40B4-BE49-F238E27FC236}">
                <a16:creationId xmlns:a16="http://schemas.microsoft.com/office/drawing/2014/main" id="{8CC64FCD-DCBC-0063-690E-5CF901C68165}"/>
              </a:ext>
            </a:extLst>
          </p:cNvPr>
          <p:cNvSpPr txBox="1">
            <a:spLocks/>
          </p:cNvSpPr>
          <p:nvPr/>
        </p:nvSpPr>
        <p:spPr>
          <a:xfrm>
            <a:off x="1323702" y="1608084"/>
            <a:ext cx="3884023" cy="380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2">
                    <a:lumMod val="10000"/>
                    <a:alpha val="69949"/>
                  </a:schemeClr>
                </a:solidFill>
              </a:rPr>
              <a:t>A New </a:t>
            </a:r>
            <a:r>
              <a:rPr lang="en-US" sz="2400" dirty="0" err="1">
                <a:solidFill>
                  <a:schemeClr val="bg2">
                    <a:lumMod val="10000"/>
                    <a:alpha val="69949"/>
                  </a:schemeClr>
                </a:solidFill>
              </a:rPr>
              <a:t>MotorWorld</a:t>
            </a:r>
            <a:r>
              <a:rPr lang="en-US" sz="2400" dirty="0">
                <a:solidFill>
                  <a:schemeClr val="bg2">
                    <a:lumMod val="10000"/>
                    <a:alpha val="69949"/>
                  </a:schemeClr>
                </a:solidFill>
              </a:rPr>
              <a:t>:</a:t>
            </a:r>
          </a:p>
          <a:p>
            <a:endParaRPr lang="en-US" sz="4000" b="1" dirty="0">
              <a:solidFill>
                <a:srgbClr val="00B0F0">
                  <a:alpha val="69949"/>
                </a:srgb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984686-6E80-447B-B504-90962D903283}"/>
              </a:ext>
            </a:extLst>
          </p:cNvPr>
          <p:cNvCxnSpPr>
            <a:cxnSpLocks/>
          </p:cNvCxnSpPr>
          <p:nvPr/>
        </p:nvCxnSpPr>
        <p:spPr>
          <a:xfrm flipV="1">
            <a:off x="6264623" y="2709486"/>
            <a:ext cx="0" cy="2580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345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7F058-BE84-3EE9-C24D-F70F15067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5A5C58-03F2-1CE5-BADE-545040A312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7" t="20000" b="24064"/>
          <a:stretch/>
        </p:blipFill>
        <p:spPr>
          <a:xfrm>
            <a:off x="7143306" y="0"/>
            <a:ext cx="1564942" cy="850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0E38C7-C569-B645-FC75-C51BD8A2B9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283" t="39413" r="15954" b="38449"/>
          <a:stretch/>
        </p:blipFill>
        <p:spPr>
          <a:xfrm>
            <a:off x="7355939" y="280488"/>
            <a:ext cx="1159411" cy="3732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F533D8-C46B-1CCE-B951-148A85E2A63A}"/>
              </a:ext>
            </a:extLst>
          </p:cNvPr>
          <p:cNvCxnSpPr>
            <a:cxnSpLocks/>
          </p:cNvCxnSpPr>
          <p:nvPr/>
        </p:nvCxnSpPr>
        <p:spPr>
          <a:xfrm flipH="1">
            <a:off x="0" y="850234"/>
            <a:ext cx="9144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A999C2-0EFB-68E5-FBB0-7F72E8670DBF}"/>
              </a:ext>
            </a:extLst>
          </p:cNvPr>
          <p:cNvSpPr txBox="1">
            <a:spLocks/>
          </p:cNvSpPr>
          <p:nvPr/>
        </p:nvSpPr>
        <p:spPr>
          <a:xfrm>
            <a:off x="356984" y="422319"/>
            <a:ext cx="7126658" cy="253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Sales &amp; Service Façade Concept </a:t>
            </a:r>
            <a:r>
              <a:rPr lang="en-US" sz="1700" dirty="0">
                <a:solidFill>
                  <a:schemeClr val="bg2">
                    <a:lumMod val="25000"/>
                  </a:schemeClr>
                </a:solidFill>
              </a:rPr>
              <a:t>Proposed</a:t>
            </a:r>
          </a:p>
        </p:txBody>
      </p:sp>
      <p:pic>
        <p:nvPicPr>
          <p:cNvPr id="9" name="Picture 8" descr="A building with cars parked in front of it&#10;&#10;AI-generated content may be incorrect.">
            <a:extLst>
              <a:ext uri="{FF2B5EF4-FFF2-40B4-BE49-F238E27FC236}">
                <a16:creationId xmlns:a16="http://schemas.microsoft.com/office/drawing/2014/main" id="{8D728F8B-1E39-3DFA-2474-7AD4854FD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7" t="31283" r="13014" b="7165"/>
          <a:stretch/>
        </p:blipFill>
        <p:spPr>
          <a:xfrm>
            <a:off x="909413" y="1031018"/>
            <a:ext cx="7325173" cy="3684321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DA014E7-6C0D-FC1A-E6AF-9DFB8019E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F2AF4B0-FCE0-45A7-A2F4-645BA43178C5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412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45889-F0E5-6112-2091-FB337B1C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8ADC902-B33F-2212-E678-E5841719C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13A61513-2DDF-6ABE-9F16-47556FC4C3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984" y="422319"/>
            <a:ext cx="7126658" cy="253970"/>
          </a:xfrm>
        </p:spPr>
        <p:txBody>
          <a:bodyPr/>
          <a:lstStyle/>
          <a:p>
            <a:r>
              <a:rPr lang="en-US" b="1" dirty="0"/>
              <a:t>Sales &amp; Service Elevation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Proposed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7F9D31-A60C-C53E-B785-DFC21D141C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246" b="17246"/>
          <a:stretch/>
        </p:blipFill>
        <p:spPr>
          <a:xfrm>
            <a:off x="615179" y="1227908"/>
            <a:ext cx="7774304" cy="3295339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14BC7CF-788F-9B6C-E65C-34084D0AE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F2AF4B0-FCE0-45A7-A2F4-645BA43178C5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65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CF944-8D3E-DB99-DA16-F9F26FC41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09" y="1570007"/>
            <a:ext cx="6858000" cy="226874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36B18E7-23ED-2962-19D6-0FD156A1C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F2AF4B0-FCE0-45A7-A2F4-645BA43178C5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93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25C8E-13F9-67A2-2C99-A3DB610DF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98F7C-AD82-5815-60AD-773ECD8B7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F4B0-FCE0-45A7-A2F4-645BA43178C5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F2AFDDF-7275-1F14-B5D2-E7DA05492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080F0E67-17E9-8944-3CC7-4B10E13710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984" y="422319"/>
            <a:ext cx="7126658" cy="253970"/>
          </a:xfrm>
        </p:spPr>
        <p:txBody>
          <a:bodyPr/>
          <a:lstStyle/>
          <a:p>
            <a:r>
              <a:rPr lang="en-US" b="1" dirty="0"/>
              <a:t>Store Exterior Concept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08FE67-6365-D0C1-FDEA-E871422BD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8" b="624"/>
          <a:stretch/>
        </p:blipFill>
        <p:spPr>
          <a:xfrm>
            <a:off x="730543" y="1109759"/>
            <a:ext cx="7682914" cy="351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B99CC-6ACC-7F25-2C0B-AA26CFFDD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A1200-C108-26FE-01BD-31C6B8735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F4B0-FCE0-45A7-A2F4-645BA43178C5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F796560-8F84-7EFB-2D50-8BD072E68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EFC00F-FABE-63B0-1C93-C6F3A0F24DE0}"/>
              </a:ext>
            </a:extLst>
          </p:cNvPr>
          <p:cNvSpPr txBox="1"/>
          <p:nvPr/>
        </p:nvSpPr>
        <p:spPr>
          <a:xfrm>
            <a:off x="715991" y="2096676"/>
            <a:ext cx="6667788" cy="1997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 err="1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MotorWorld’s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 redevelopment initiative is an innovative plan to construct modern automotive sales and service operations at an existing regional retail hub.</a:t>
            </a:r>
          </a:p>
          <a:p>
            <a:pPr>
              <a:lnSpc>
                <a:spcPct val="150000"/>
              </a:lnSpc>
            </a:pPr>
            <a:endParaRPr lang="en-US" sz="12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This bold approach offers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MotorWorld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 ownership of its facilities, while breathing new life into a once vibrant retail center. With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MotorWorld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 poised to be at the center of the community’s retail core, our customers will enjoy an even better car buying and servicing experience at a more convenient location.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B567C322-2A3E-D051-756A-74A90C50B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984" y="422319"/>
            <a:ext cx="7126658" cy="253970"/>
          </a:xfrm>
        </p:spPr>
        <p:txBody>
          <a:bodyPr/>
          <a:lstStyle/>
          <a:p>
            <a:r>
              <a:rPr lang="en-US" b="1" dirty="0"/>
              <a:t>Why Relocate?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8B801E91-0FC6-B7C6-B349-77A134E1F799}"/>
              </a:ext>
            </a:extLst>
          </p:cNvPr>
          <p:cNvSpPr txBox="1">
            <a:spLocks/>
          </p:cNvSpPr>
          <p:nvPr/>
        </p:nvSpPr>
        <p:spPr>
          <a:xfrm>
            <a:off x="715991" y="1199812"/>
            <a:ext cx="8022243" cy="2379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solidFill>
                  <a:srgbClr val="00B0F0">
                    <a:alpha val="30000"/>
                  </a:srgbClr>
                </a:solidFill>
              </a:rPr>
              <a:t>A Smart Move.</a:t>
            </a:r>
          </a:p>
          <a:p>
            <a:endParaRPr lang="en-US" sz="8000" b="1" dirty="0">
              <a:solidFill>
                <a:srgbClr val="00B0F0">
                  <a:alpha val="1013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79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0AB5-41F7-1EEE-D75B-CC37329A4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2E12E-E060-4124-8907-896724F4D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F4B0-FCE0-45A7-A2F4-645BA43178C5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20C2B50-BB2E-6F58-0E9E-9ADF66710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294F03-F33E-6218-6808-1B7A5172D3D5}"/>
              </a:ext>
            </a:extLst>
          </p:cNvPr>
          <p:cNvSpPr txBox="1"/>
          <p:nvPr/>
        </p:nvSpPr>
        <p:spPr>
          <a:xfrm>
            <a:off x="3407773" y="1607276"/>
            <a:ext cx="543560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Lack of street presence and appeal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MileOne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Leases its site from a 3</a:t>
            </a:r>
            <a:r>
              <a:rPr lang="en-US" sz="1200" baseline="30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rd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party, creating higher occupancy                        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  costs and restricting flexibility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Need additional 70,000 square feet of service capacity &amp; service lanes 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Building a new service facility is expected to cost $15 million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Not ideal layout, all showrooms are accessible by the public from the inside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On-site traffic and security concerns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Additional space needed for administrative offices 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Aging facility with many items in need of updating or modernizing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Ø"/>
            </a:pPr>
            <a:endParaRPr lang="en-US" sz="1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1200" b="1" dirty="0">
              <a:solidFill>
                <a:srgbClr val="FF0000"/>
              </a:solidFill>
              <a:effectLst/>
              <a:latin typeface="+mj-lt"/>
            </a:endParaRPr>
          </a:p>
          <a:p>
            <a:r>
              <a:rPr lang="en-US" sz="15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	</a:t>
            </a:r>
            <a:endParaRPr lang="en-US" sz="1400" dirty="0"/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20939155-8614-9B4A-BDF1-FA3DECE83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984" y="422319"/>
            <a:ext cx="7126658" cy="253970"/>
          </a:xfrm>
        </p:spPr>
        <p:txBody>
          <a:bodyPr/>
          <a:lstStyle/>
          <a:p>
            <a:r>
              <a:rPr lang="en-US" b="1" dirty="0"/>
              <a:t>Why Relocate?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104B7F-FF73-0D0A-0D29-27332D79F640}"/>
              </a:ext>
            </a:extLst>
          </p:cNvPr>
          <p:cNvSpPr txBox="1"/>
          <p:nvPr/>
        </p:nvSpPr>
        <p:spPr>
          <a:xfrm>
            <a:off x="715992" y="1158316"/>
            <a:ext cx="66635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  <a:latin typeface="+mj-lt"/>
              </a:rPr>
              <a:t>Where We Are Now: 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150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MotorWorld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Drive, Wilkes-Barre, PA</a:t>
            </a:r>
          </a:p>
        </p:txBody>
      </p:sp>
      <p:pic>
        <p:nvPicPr>
          <p:cNvPr id="10" name="Picture 9" descr="Aerial view of a land with roads and buildings&#10;&#10;AI-generated content may be incorrect.">
            <a:extLst>
              <a:ext uri="{FF2B5EF4-FFF2-40B4-BE49-F238E27FC236}">
                <a16:creationId xmlns:a16="http://schemas.microsoft.com/office/drawing/2014/main" id="{33EC6A67-C138-1D81-34D7-0F391D948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9" t="5445" r="19777" b="18445"/>
          <a:stretch/>
        </p:blipFill>
        <p:spPr>
          <a:xfrm>
            <a:off x="801610" y="1703070"/>
            <a:ext cx="2542209" cy="241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24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0AB5-41F7-1EEE-D75B-CC37329A4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2E12E-E060-4124-8907-896724F4D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F4B0-FCE0-45A7-A2F4-645BA43178C5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20C2B50-BB2E-6F58-0E9E-9ADF66710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20939155-8614-9B4A-BDF1-FA3DECE83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984" y="422319"/>
            <a:ext cx="7126658" cy="253970"/>
          </a:xfrm>
        </p:spPr>
        <p:txBody>
          <a:bodyPr/>
          <a:lstStyle/>
          <a:p>
            <a:r>
              <a:rPr lang="en-US" b="1" dirty="0"/>
              <a:t>Why Relocate?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F4F20-4EB5-C297-C2B9-10A58A7E7845}"/>
              </a:ext>
            </a:extLst>
          </p:cNvPr>
          <p:cNvSpPr txBox="1"/>
          <p:nvPr/>
        </p:nvSpPr>
        <p:spPr>
          <a:xfrm>
            <a:off x="715991" y="1158316"/>
            <a:ext cx="76369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+mj-lt"/>
              </a:rPr>
              <a:t>We Propose to Relocate to: 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29 Wyoming Valley Mall, Wilkes-Barre, PA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DF9AD8-F2E1-6CF6-0A0F-7EC89A7BA8D8}"/>
              </a:ext>
            </a:extLst>
          </p:cNvPr>
          <p:cNvSpPr txBox="1"/>
          <p:nvPr/>
        </p:nvSpPr>
        <p:spPr>
          <a:xfrm>
            <a:off x="3478988" y="1593202"/>
            <a:ext cx="5750123" cy="337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More visibility and accessibility than ever before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Beautiful new build stand-alone storefronts and showrooms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Opportunity to own the real estate to achieve greater flexibility 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Surrounded by dense retail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Significant additional square footage to service all of our brands efficiently </a:t>
            </a:r>
            <a:endParaRPr lang="en-US" sz="1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Better overall experience for our customers and employees 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Convenient location accessible from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rPr>
              <a:t>all main roads in the area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&gt; New access road to be built for exclusive dealership entrance and exit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Ø"/>
            </a:pPr>
            <a:endParaRPr lang="en-US" sz="1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1500" b="1" dirty="0">
              <a:solidFill>
                <a:schemeClr val="bg2">
                  <a:lumMod val="25000"/>
                </a:schemeClr>
              </a:solidFill>
              <a:effectLst/>
              <a:latin typeface="+mj-lt"/>
            </a:endParaRPr>
          </a:p>
          <a:p>
            <a:endParaRPr lang="en-US" sz="15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endParaRPr lang="en-US" sz="1400" dirty="0"/>
          </a:p>
        </p:txBody>
      </p:sp>
      <p:pic>
        <p:nvPicPr>
          <p:cNvPr id="8" name="Picture 7" descr="An aerial view of a city&#10;&#10;Description automatically generated">
            <a:extLst>
              <a:ext uri="{FF2B5EF4-FFF2-40B4-BE49-F238E27FC236}">
                <a16:creationId xmlns:a16="http://schemas.microsoft.com/office/drawing/2014/main" id="{80220D36-D915-7AEF-BDBC-8984C6529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17689" r="29477" b="17093"/>
          <a:stretch/>
        </p:blipFill>
        <p:spPr>
          <a:xfrm rot="16200000">
            <a:off x="850037" y="1668590"/>
            <a:ext cx="2403518" cy="25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76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F062C-7F36-9523-717E-9F2C49A2F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 descr="A map of a city&#10;&#10;AI-generated content may be incorrect.">
            <a:extLst>
              <a:ext uri="{FF2B5EF4-FFF2-40B4-BE49-F238E27FC236}">
                <a16:creationId xmlns:a16="http://schemas.microsoft.com/office/drawing/2014/main" id="{A700D4F5-A082-60AD-65EB-E81DBDE8C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" r="4505" b="27087"/>
          <a:stretch/>
        </p:blipFill>
        <p:spPr>
          <a:xfrm>
            <a:off x="1358808" y="1061193"/>
            <a:ext cx="6550612" cy="36412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8BC67-30A6-509F-7F45-3E8EFDF35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F4B0-FCE0-45A7-A2F4-645BA43178C5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16D545F-BBC2-4874-2916-B689EEDF4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9F0D3896-5F11-49FC-2D38-8E6E68C21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984" y="422319"/>
            <a:ext cx="7126658" cy="253970"/>
          </a:xfrm>
        </p:spPr>
        <p:txBody>
          <a:bodyPr/>
          <a:lstStyle/>
          <a:p>
            <a:r>
              <a:rPr lang="en-US" b="1" dirty="0"/>
              <a:t>Why Relocate?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7AC3F11-DD8F-7266-162F-BAC0F72BF720}"/>
              </a:ext>
            </a:extLst>
          </p:cNvPr>
          <p:cNvGrpSpPr/>
          <p:nvPr/>
        </p:nvGrpSpPr>
        <p:grpSpPr>
          <a:xfrm>
            <a:off x="1490667" y="1105368"/>
            <a:ext cx="1224905" cy="200660"/>
            <a:chOff x="6599995" y="915112"/>
            <a:chExt cx="1224905" cy="2006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7850774-D321-18DC-CDB1-39282EC7B707}"/>
                </a:ext>
              </a:extLst>
            </p:cNvPr>
            <p:cNvGrpSpPr/>
            <p:nvPr/>
          </p:nvGrpSpPr>
          <p:grpSpPr>
            <a:xfrm>
              <a:off x="6599995" y="915112"/>
              <a:ext cx="1224905" cy="200660"/>
              <a:chOff x="7893162" y="2393950"/>
              <a:chExt cx="1224905" cy="200660"/>
            </a:xfrm>
          </p:grpSpPr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36FFA83D-4432-E1BD-6556-F70E1958851F}"/>
                  </a:ext>
                </a:extLst>
              </p:cNvPr>
              <p:cNvSpPr/>
              <p:nvPr/>
            </p:nvSpPr>
            <p:spPr>
              <a:xfrm>
                <a:off x="7982062" y="2393950"/>
                <a:ext cx="1020570" cy="1778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A2EA63A-6A36-2E2C-6EDA-4E42AA7E7F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93162" y="2393950"/>
                <a:ext cx="177800" cy="177800"/>
              </a:xfrm>
              <a:prstGeom prst="rect">
                <a:avLst/>
              </a:prstGeom>
            </p:spPr>
          </p:pic>
          <p:sp>
            <p:nvSpPr>
              <p:cNvPr id="28" name="Content Placeholder 16">
                <a:extLst>
                  <a:ext uri="{FF2B5EF4-FFF2-40B4-BE49-F238E27FC236}">
                    <a16:creationId xmlns:a16="http://schemas.microsoft.com/office/drawing/2014/main" id="{2CE9E636-40B6-68E7-514C-80E3034BFC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09401" y="2393950"/>
                <a:ext cx="1108666" cy="2006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00" dirty="0">
                    <a:solidFill>
                      <a:schemeClr val="bg2">
                        <a:lumMod val="25000"/>
                      </a:schemeClr>
                    </a:solidFill>
                  </a:rPr>
                  <a:t>To Mohegan Sun Casino</a:t>
                </a: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1B60302-3798-A319-395A-BB6C711FDB64}"/>
                </a:ext>
              </a:extLst>
            </p:cNvPr>
            <p:cNvSpPr/>
            <p:nvPr/>
          </p:nvSpPr>
          <p:spPr>
            <a:xfrm>
              <a:off x="6640718" y="955835"/>
              <a:ext cx="96353" cy="963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5454C5B-3805-ED49-3D13-7E86C054CD65}"/>
              </a:ext>
            </a:extLst>
          </p:cNvPr>
          <p:cNvGrpSpPr/>
          <p:nvPr/>
        </p:nvGrpSpPr>
        <p:grpSpPr>
          <a:xfrm>
            <a:off x="5840385" y="3429078"/>
            <a:ext cx="1016523" cy="200660"/>
            <a:chOff x="5605174" y="2899697"/>
            <a:chExt cx="1016523" cy="2006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9BC60A0-9B99-AB70-BF6F-6967E2D3D088}"/>
                </a:ext>
              </a:extLst>
            </p:cNvPr>
            <p:cNvGrpSpPr/>
            <p:nvPr/>
          </p:nvGrpSpPr>
          <p:grpSpPr>
            <a:xfrm>
              <a:off x="5605174" y="2899697"/>
              <a:ext cx="1016523" cy="200660"/>
              <a:chOff x="7893162" y="2393950"/>
              <a:chExt cx="1016523" cy="200660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E98B848E-C254-76AC-5BB4-F54AF50918A7}"/>
                  </a:ext>
                </a:extLst>
              </p:cNvPr>
              <p:cNvSpPr/>
              <p:nvPr/>
            </p:nvSpPr>
            <p:spPr>
              <a:xfrm>
                <a:off x="7982062" y="2393950"/>
                <a:ext cx="900284" cy="1778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7A04691-65F2-7CA1-2FBC-B81AE1E16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93162" y="2393950"/>
                <a:ext cx="177800" cy="177800"/>
              </a:xfrm>
              <a:prstGeom prst="rect">
                <a:avLst/>
              </a:prstGeom>
            </p:spPr>
          </p:pic>
          <p:sp>
            <p:nvSpPr>
              <p:cNvPr id="22" name="Content Placeholder 16">
                <a:extLst>
                  <a:ext uri="{FF2B5EF4-FFF2-40B4-BE49-F238E27FC236}">
                    <a16:creationId xmlns:a16="http://schemas.microsoft.com/office/drawing/2014/main" id="{6550E7B5-7721-63B6-47FA-47EF24D06D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09401" y="2393950"/>
                <a:ext cx="900284" cy="2006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00" dirty="0">
                    <a:solidFill>
                      <a:schemeClr val="bg2">
                        <a:lumMod val="25000"/>
                      </a:schemeClr>
                    </a:solidFill>
                  </a:rPr>
                  <a:t>Mohegan Sun Arena</a:t>
                </a:r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73B4068-DB39-8A00-2957-F3E506066C2B}"/>
                </a:ext>
              </a:extLst>
            </p:cNvPr>
            <p:cNvSpPr/>
            <p:nvPr/>
          </p:nvSpPr>
          <p:spPr>
            <a:xfrm>
              <a:off x="5645897" y="2940664"/>
              <a:ext cx="96353" cy="963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5EE684-44FC-3097-9013-97B84E92C912}"/>
              </a:ext>
            </a:extLst>
          </p:cNvPr>
          <p:cNvGrpSpPr/>
          <p:nvPr/>
        </p:nvGrpSpPr>
        <p:grpSpPr>
          <a:xfrm>
            <a:off x="4657972" y="4051704"/>
            <a:ext cx="1016523" cy="200660"/>
            <a:chOff x="5605174" y="2899697"/>
            <a:chExt cx="1016523" cy="2006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6D2CB21-1D73-F029-66CB-EEB2EA77A229}"/>
                </a:ext>
              </a:extLst>
            </p:cNvPr>
            <p:cNvGrpSpPr/>
            <p:nvPr/>
          </p:nvGrpSpPr>
          <p:grpSpPr>
            <a:xfrm>
              <a:off x="5605174" y="2899697"/>
              <a:ext cx="1016523" cy="200660"/>
              <a:chOff x="7893162" y="2393950"/>
              <a:chExt cx="1016523" cy="200660"/>
            </a:xfrm>
          </p:grpSpPr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60C0C276-A727-419F-17D1-DA09985073AF}"/>
                  </a:ext>
                </a:extLst>
              </p:cNvPr>
              <p:cNvSpPr/>
              <p:nvPr/>
            </p:nvSpPr>
            <p:spPr>
              <a:xfrm>
                <a:off x="7982062" y="2393950"/>
                <a:ext cx="900284" cy="1778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16BE244F-C321-E5DF-B1C3-AE3DD70A60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93162" y="2393950"/>
                <a:ext cx="177800" cy="177800"/>
              </a:xfrm>
              <a:prstGeom prst="rect">
                <a:avLst/>
              </a:prstGeom>
            </p:spPr>
          </p:pic>
          <p:sp>
            <p:nvSpPr>
              <p:cNvPr id="56" name="Content Placeholder 16">
                <a:extLst>
                  <a:ext uri="{FF2B5EF4-FFF2-40B4-BE49-F238E27FC236}">
                    <a16:creationId xmlns:a16="http://schemas.microsoft.com/office/drawing/2014/main" id="{FE25D578-9F05-EBD2-C49B-7493A2305F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09401" y="2393950"/>
                <a:ext cx="900284" cy="2006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00" dirty="0">
                    <a:solidFill>
                      <a:schemeClr val="bg2">
                        <a:lumMod val="25000"/>
                      </a:schemeClr>
                    </a:solidFill>
                  </a:rPr>
                  <a:t>East End Center</a:t>
                </a:r>
              </a:p>
            </p:txBody>
          </p:sp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A4F3BAE-8821-11C4-59BE-B78B5DD70131}"/>
                </a:ext>
              </a:extLst>
            </p:cNvPr>
            <p:cNvSpPr/>
            <p:nvPr/>
          </p:nvSpPr>
          <p:spPr>
            <a:xfrm>
              <a:off x="5645897" y="2940664"/>
              <a:ext cx="96353" cy="963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D1EE934-EFDD-FD58-C2D6-FA1BC71DE8D8}"/>
              </a:ext>
            </a:extLst>
          </p:cNvPr>
          <p:cNvGrpSpPr/>
          <p:nvPr/>
        </p:nvGrpSpPr>
        <p:grpSpPr>
          <a:xfrm>
            <a:off x="5792449" y="2351117"/>
            <a:ext cx="1460125" cy="200660"/>
            <a:chOff x="5605174" y="2899697"/>
            <a:chExt cx="1460125" cy="2006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1E4C72B-99B6-9193-2A99-1D16313BB25C}"/>
                </a:ext>
              </a:extLst>
            </p:cNvPr>
            <p:cNvGrpSpPr/>
            <p:nvPr/>
          </p:nvGrpSpPr>
          <p:grpSpPr>
            <a:xfrm>
              <a:off x="5605174" y="2899697"/>
              <a:ext cx="1460125" cy="200660"/>
              <a:chOff x="7893162" y="2393950"/>
              <a:chExt cx="1460125" cy="200660"/>
            </a:xfrm>
          </p:grpSpPr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25477E30-B2CD-650D-0CF6-6B74847CAE52}"/>
                  </a:ext>
                </a:extLst>
              </p:cNvPr>
              <p:cNvSpPr/>
              <p:nvPr/>
            </p:nvSpPr>
            <p:spPr>
              <a:xfrm>
                <a:off x="7982061" y="2393950"/>
                <a:ext cx="1020571" cy="1778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EA213E0C-BF7A-589B-2F32-C9E99A65D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93162" y="2393950"/>
                <a:ext cx="177800" cy="177800"/>
              </a:xfrm>
              <a:prstGeom prst="rect">
                <a:avLst/>
              </a:prstGeom>
            </p:spPr>
          </p:pic>
          <p:sp>
            <p:nvSpPr>
              <p:cNvPr id="62" name="Content Placeholder 16">
                <a:extLst>
                  <a:ext uri="{FF2B5EF4-FFF2-40B4-BE49-F238E27FC236}">
                    <a16:creationId xmlns:a16="http://schemas.microsoft.com/office/drawing/2014/main" id="{CDB3FE11-996A-1EA3-70B0-19D297018F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09401" y="2393950"/>
                <a:ext cx="1343886" cy="2006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00" dirty="0">
                    <a:solidFill>
                      <a:schemeClr val="bg2">
                        <a:lumMod val="25000"/>
                      </a:schemeClr>
                    </a:solidFill>
                  </a:rPr>
                  <a:t>WB Township Commons</a:t>
                </a:r>
              </a:p>
            </p:txBody>
          </p:sp>
        </p:grp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60C1AA2-D690-24EE-4BB6-3E33E7E6CF14}"/>
                </a:ext>
              </a:extLst>
            </p:cNvPr>
            <p:cNvSpPr/>
            <p:nvPr/>
          </p:nvSpPr>
          <p:spPr>
            <a:xfrm>
              <a:off x="5645897" y="2940664"/>
              <a:ext cx="96353" cy="963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29607E9-B35B-FC5C-DCEB-7DCDBE2ACA26}"/>
              </a:ext>
            </a:extLst>
          </p:cNvPr>
          <p:cNvGrpSpPr/>
          <p:nvPr/>
        </p:nvGrpSpPr>
        <p:grpSpPr>
          <a:xfrm>
            <a:off x="4673263" y="2085601"/>
            <a:ext cx="1224905" cy="200660"/>
            <a:chOff x="6599995" y="915112"/>
            <a:chExt cx="1224905" cy="2006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36B308F7-D457-30A7-D36C-586A7CE56A58}"/>
                </a:ext>
              </a:extLst>
            </p:cNvPr>
            <p:cNvGrpSpPr/>
            <p:nvPr/>
          </p:nvGrpSpPr>
          <p:grpSpPr>
            <a:xfrm>
              <a:off x="6599995" y="915112"/>
              <a:ext cx="1224905" cy="200660"/>
              <a:chOff x="7893162" y="2393950"/>
              <a:chExt cx="1224905" cy="200660"/>
            </a:xfrm>
          </p:grpSpPr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B6BC0ED1-F511-68E3-D961-91B59E016A80}"/>
                  </a:ext>
                </a:extLst>
              </p:cNvPr>
              <p:cNvSpPr/>
              <p:nvPr/>
            </p:nvSpPr>
            <p:spPr>
              <a:xfrm>
                <a:off x="7982062" y="2393950"/>
                <a:ext cx="900284" cy="1778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152BA336-AE95-24FF-0EE1-D4E713A453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93162" y="2393950"/>
                <a:ext cx="177800" cy="177800"/>
              </a:xfrm>
              <a:prstGeom prst="rect">
                <a:avLst/>
              </a:prstGeom>
            </p:spPr>
          </p:pic>
          <p:sp>
            <p:nvSpPr>
              <p:cNvPr id="72" name="Content Placeholder 16">
                <a:extLst>
                  <a:ext uri="{FF2B5EF4-FFF2-40B4-BE49-F238E27FC236}">
                    <a16:creationId xmlns:a16="http://schemas.microsoft.com/office/drawing/2014/main" id="{83FC060E-6251-5D5A-CDA9-EC23A4FE6D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09401" y="2393950"/>
                <a:ext cx="1108666" cy="2006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00" dirty="0">
                    <a:solidFill>
                      <a:schemeClr val="bg2">
                        <a:lumMod val="25000"/>
                      </a:schemeClr>
                    </a:solidFill>
                  </a:rPr>
                  <a:t>Retail/Restaurants</a:t>
                </a:r>
              </a:p>
            </p:txBody>
          </p:sp>
        </p:grp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B83AC8D-39DA-10D1-5578-2B3D60C7C17A}"/>
                </a:ext>
              </a:extLst>
            </p:cNvPr>
            <p:cNvSpPr/>
            <p:nvPr/>
          </p:nvSpPr>
          <p:spPr>
            <a:xfrm>
              <a:off x="6640718" y="955835"/>
              <a:ext cx="96353" cy="963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AF3C293-D83F-5801-7618-4082A570DF07}"/>
              </a:ext>
            </a:extLst>
          </p:cNvPr>
          <p:cNvGrpSpPr/>
          <p:nvPr/>
        </p:nvGrpSpPr>
        <p:grpSpPr>
          <a:xfrm>
            <a:off x="1438688" y="3456142"/>
            <a:ext cx="1016523" cy="200660"/>
            <a:chOff x="5605174" y="2899697"/>
            <a:chExt cx="1016523" cy="2006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C4F7159-C866-74F0-8116-FD74B223DE2D}"/>
                </a:ext>
              </a:extLst>
            </p:cNvPr>
            <p:cNvGrpSpPr/>
            <p:nvPr/>
          </p:nvGrpSpPr>
          <p:grpSpPr>
            <a:xfrm>
              <a:off x="5605174" y="2899697"/>
              <a:ext cx="1016523" cy="200660"/>
              <a:chOff x="7893162" y="2393950"/>
              <a:chExt cx="1016523" cy="200660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9A609FC5-53F1-7BBB-1F2B-8719C504B6A1}"/>
                  </a:ext>
                </a:extLst>
              </p:cNvPr>
              <p:cNvSpPr/>
              <p:nvPr/>
            </p:nvSpPr>
            <p:spPr>
              <a:xfrm>
                <a:off x="7982062" y="2393950"/>
                <a:ext cx="575532" cy="1778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BCA73A1A-85D4-4AA0-E342-2A2C631F28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93162" y="2393950"/>
                <a:ext cx="177800" cy="177800"/>
              </a:xfrm>
              <a:prstGeom prst="rect">
                <a:avLst/>
              </a:prstGeom>
            </p:spPr>
          </p:pic>
          <p:sp>
            <p:nvSpPr>
              <p:cNvPr id="85" name="Content Placeholder 16">
                <a:extLst>
                  <a:ext uri="{FF2B5EF4-FFF2-40B4-BE49-F238E27FC236}">
                    <a16:creationId xmlns:a16="http://schemas.microsoft.com/office/drawing/2014/main" id="{DC632167-E272-CBF8-566F-02DFB3EC97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09401" y="2393950"/>
                <a:ext cx="900284" cy="2006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00" dirty="0">
                    <a:solidFill>
                      <a:schemeClr val="bg2">
                        <a:lumMod val="25000"/>
                      </a:schemeClr>
                    </a:solidFill>
                  </a:rPr>
                  <a:t>Residential</a:t>
                </a:r>
              </a:p>
            </p:txBody>
          </p:sp>
        </p:grp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4954DFB-7A18-02D6-45C7-D2F553BCD8D0}"/>
                </a:ext>
              </a:extLst>
            </p:cNvPr>
            <p:cNvSpPr/>
            <p:nvPr/>
          </p:nvSpPr>
          <p:spPr>
            <a:xfrm>
              <a:off x="5645897" y="2940664"/>
              <a:ext cx="96353" cy="963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3948FA3-CF8B-C5A5-2F5B-6175899C6B90}"/>
              </a:ext>
            </a:extLst>
          </p:cNvPr>
          <p:cNvGrpSpPr/>
          <p:nvPr/>
        </p:nvGrpSpPr>
        <p:grpSpPr>
          <a:xfrm>
            <a:off x="5881108" y="4412847"/>
            <a:ext cx="1224905" cy="200660"/>
            <a:chOff x="6599995" y="915112"/>
            <a:chExt cx="1224905" cy="2006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05C8982-DFA8-7651-8188-2AEF51679249}"/>
                </a:ext>
              </a:extLst>
            </p:cNvPr>
            <p:cNvGrpSpPr/>
            <p:nvPr/>
          </p:nvGrpSpPr>
          <p:grpSpPr>
            <a:xfrm>
              <a:off x="6599995" y="915112"/>
              <a:ext cx="1224905" cy="200660"/>
              <a:chOff x="7893162" y="2393950"/>
              <a:chExt cx="1224905" cy="200660"/>
            </a:xfrm>
          </p:grpSpPr>
          <p:sp>
            <p:nvSpPr>
              <p:cNvPr id="89" name="Rounded Rectangle 88">
                <a:extLst>
                  <a:ext uri="{FF2B5EF4-FFF2-40B4-BE49-F238E27FC236}">
                    <a16:creationId xmlns:a16="http://schemas.microsoft.com/office/drawing/2014/main" id="{C5DA4A50-EF64-3CE4-002A-8458B8D01B8E}"/>
                  </a:ext>
                </a:extLst>
              </p:cNvPr>
              <p:cNvSpPr/>
              <p:nvPr/>
            </p:nvSpPr>
            <p:spPr>
              <a:xfrm>
                <a:off x="7982062" y="2393950"/>
                <a:ext cx="900284" cy="1778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8B9A0EB9-DEC0-DFC1-06DD-E713D0F6D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93162" y="2393950"/>
                <a:ext cx="177800" cy="177800"/>
              </a:xfrm>
              <a:prstGeom prst="rect">
                <a:avLst/>
              </a:prstGeom>
            </p:spPr>
          </p:pic>
          <p:sp>
            <p:nvSpPr>
              <p:cNvPr id="91" name="Content Placeholder 16">
                <a:extLst>
                  <a:ext uri="{FF2B5EF4-FFF2-40B4-BE49-F238E27FC236}">
                    <a16:creationId xmlns:a16="http://schemas.microsoft.com/office/drawing/2014/main" id="{9A8FF7BE-C440-D6E3-FC70-FEF432FF16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09401" y="2393950"/>
                <a:ext cx="1108666" cy="2006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00" dirty="0">
                    <a:solidFill>
                      <a:schemeClr val="bg2">
                        <a:lumMod val="25000"/>
                      </a:schemeClr>
                    </a:solidFill>
                  </a:rPr>
                  <a:t>Retail/Restaurants</a:t>
                </a:r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3385C80-6788-52EA-22B8-7FD7BB1F5F77}"/>
                </a:ext>
              </a:extLst>
            </p:cNvPr>
            <p:cNvSpPr/>
            <p:nvPr/>
          </p:nvSpPr>
          <p:spPr>
            <a:xfrm>
              <a:off x="6640718" y="955835"/>
              <a:ext cx="96353" cy="963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0F83EB-A994-2E3C-4DC6-09ECBEB42B69}"/>
              </a:ext>
            </a:extLst>
          </p:cNvPr>
          <p:cNvGrpSpPr/>
          <p:nvPr/>
        </p:nvGrpSpPr>
        <p:grpSpPr>
          <a:xfrm>
            <a:off x="5229786" y="1094183"/>
            <a:ext cx="1224905" cy="200660"/>
            <a:chOff x="6599995" y="915112"/>
            <a:chExt cx="1224905" cy="2006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7C20D3A-4395-5FB1-2EA1-A3D32F97D357}"/>
                </a:ext>
              </a:extLst>
            </p:cNvPr>
            <p:cNvGrpSpPr/>
            <p:nvPr/>
          </p:nvGrpSpPr>
          <p:grpSpPr>
            <a:xfrm>
              <a:off x="6599995" y="915112"/>
              <a:ext cx="1224905" cy="200660"/>
              <a:chOff x="7893162" y="2393950"/>
              <a:chExt cx="1224905" cy="200660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0DF2C709-5A4F-FDB6-EF9F-08E502B081C5}"/>
                  </a:ext>
                </a:extLst>
              </p:cNvPr>
              <p:cNvSpPr/>
              <p:nvPr/>
            </p:nvSpPr>
            <p:spPr>
              <a:xfrm>
                <a:off x="7982062" y="2393950"/>
                <a:ext cx="900284" cy="1778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898AEA7-10EB-7A16-FE6E-FF42BD341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93162" y="2393950"/>
                <a:ext cx="177800" cy="177800"/>
              </a:xfrm>
              <a:prstGeom prst="rect">
                <a:avLst/>
              </a:prstGeom>
            </p:spPr>
          </p:pic>
          <p:sp>
            <p:nvSpPr>
              <p:cNvPr id="30" name="Content Placeholder 16">
                <a:extLst>
                  <a:ext uri="{FF2B5EF4-FFF2-40B4-BE49-F238E27FC236}">
                    <a16:creationId xmlns:a16="http://schemas.microsoft.com/office/drawing/2014/main" id="{CEEF0FD5-087C-8C26-1726-91F0EE9C9F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09401" y="2393950"/>
                <a:ext cx="1108666" cy="2006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00" dirty="0">
                    <a:solidFill>
                      <a:schemeClr val="bg2">
                        <a:lumMod val="25000"/>
                      </a:schemeClr>
                    </a:solidFill>
                  </a:rPr>
                  <a:t>The Dome Sportsplex</a:t>
                </a: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2803083-6457-BFF7-676D-3CB0CEB216F2}"/>
                </a:ext>
              </a:extLst>
            </p:cNvPr>
            <p:cNvSpPr/>
            <p:nvPr/>
          </p:nvSpPr>
          <p:spPr>
            <a:xfrm>
              <a:off x="6640718" y="955835"/>
              <a:ext cx="96353" cy="963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C1736CA-3EC0-6DBF-1689-BEA9A25F7B03}"/>
              </a:ext>
            </a:extLst>
          </p:cNvPr>
          <p:cNvGrpSpPr/>
          <p:nvPr/>
        </p:nvGrpSpPr>
        <p:grpSpPr>
          <a:xfrm>
            <a:off x="4116627" y="3590853"/>
            <a:ext cx="1224905" cy="200660"/>
            <a:chOff x="6599995" y="915112"/>
            <a:chExt cx="1224905" cy="2006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EDB682C-DC9E-9922-FB6D-3A897847AE2D}"/>
                </a:ext>
              </a:extLst>
            </p:cNvPr>
            <p:cNvGrpSpPr/>
            <p:nvPr/>
          </p:nvGrpSpPr>
          <p:grpSpPr>
            <a:xfrm>
              <a:off x="6599995" y="915112"/>
              <a:ext cx="1224905" cy="200660"/>
              <a:chOff x="7893162" y="2393950"/>
              <a:chExt cx="1224905" cy="200660"/>
            </a:xfrm>
          </p:grpSpPr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90570CF3-F482-3133-D136-8709AF287000}"/>
                  </a:ext>
                </a:extLst>
              </p:cNvPr>
              <p:cNvSpPr/>
              <p:nvPr/>
            </p:nvSpPr>
            <p:spPr>
              <a:xfrm>
                <a:off x="7982062" y="2393950"/>
                <a:ext cx="900284" cy="1778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2AED8AB6-1B28-50EE-8076-1422BE5491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93162" y="2393950"/>
                <a:ext cx="177800" cy="177800"/>
              </a:xfrm>
              <a:prstGeom prst="rect">
                <a:avLst/>
              </a:prstGeom>
            </p:spPr>
          </p:pic>
          <p:sp>
            <p:nvSpPr>
              <p:cNvPr id="64" name="Content Placeholder 16">
                <a:extLst>
                  <a:ext uri="{FF2B5EF4-FFF2-40B4-BE49-F238E27FC236}">
                    <a16:creationId xmlns:a16="http://schemas.microsoft.com/office/drawing/2014/main" id="{598D72D0-D215-FD7C-B382-D13794B032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09401" y="2393950"/>
                <a:ext cx="1108666" cy="2006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00" dirty="0">
                    <a:solidFill>
                      <a:schemeClr val="bg2">
                        <a:lumMod val="25000"/>
                      </a:schemeClr>
                    </a:solidFill>
                  </a:rPr>
                  <a:t>Retail/Restaurants</a:t>
                </a:r>
              </a:p>
            </p:txBody>
          </p:sp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2F1BE1E-1B9A-4BBB-4BBD-14C750893198}"/>
                </a:ext>
              </a:extLst>
            </p:cNvPr>
            <p:cNvSpPr/>
            <p:nvPr/>
          </p:nvSpPr>
          <p:spPr>
            <a:xfrm>
              <a:off x="6640718" y="955835"/>
              <a:ext cx="96353" cy="963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1E1C61A-7A3A-628B-04A8-EE448FD5536A}"/>
              </a:ext>
            </a:extLst>
          </p:cNvPr>
          <p:cNvGrpSpPr/>
          <p:nvPr/>
        </p:nvGrpSpPr>
        <p:grpSpPr>
          <a:xfrm>
            <a:off x="5664208" y="2893826"/>
            <a:ext cx="1224905" cy="200660"/>
            <a:chOff x="6599995" y="915112"/>
            <a:chExt cx="1224905" cy="2006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A40B866-F6C0-23A2-E3DE-A282DB46F4D6}"/>
                </a:ext>
              </a:extLst>
            </p:cNvPr>
            <p:cNvGrpSpPr/>
            <p:nvPr/>
          </p:nvGrpSpPr>
          <p:grpSpPr>
            <a:xfrm>
              <a:off x="6599995" y="915112"/>
              <a:ext cx="1224905" cy="200660"/>
              <a:chOff x="7893162" y="2393950"/>
              <a:chExt cx="1224905" cy="200660"/>
            </a:xfrm>
          </p:grpSpPr>
          <p:sp>
            <p:nvSpPr>
              <p:cNvPr id="92" name="Rounded Rectangle 91">
                <a:extLst>
                  <a:ext uri="{FF2B5EF4-FFF2-40B4-BE49-F238E27FC236}">
                    <a16:creationId xmlns:a16="http://schemas.microsoft.com/office/drawing/2014/main" id="{C5BA17E2-3A11-069A-E1E3-14EED89CAD84}"/>
                  </a:ext>
                </a:extLst>
              </p:cNvPr>
              <p:cNvSpPr/>
              <p:nvPr/>
            </p:nvSpPr>
            <p:spPr>
              <a:xfrm>
                <a:off x="7982062" y="2393950"/>
                <a:ext cx="900284" cy="1778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4692D667-85BC-C4DB-CA60-77A57E02EE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93162" y="2393950"/>
                <a:ext cx="177800" cy="177800"/>
              </a:xfrm>
              <a:prstGeom prst="rect">
                <a:avLst/>
              </a:prstGeom>
            </p:spPr>
          </p:pic>
          <p:sp>
            <p:nvSpPr>
              <p:cNvPr id="94" name="Content Placeholder 16">
                <a:extLst>
                  <a:ext uri="{FF2B5EF4-FFF2-40B4-BE49-F238E27FC236}">
                    <a16:creationId xmlns:a16="http://schemas.microsoft.com/office/drawing/2014/main" id="{CF37B5BD-0814-5143-AB2A-0A770593E2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09401" y="2393950"/>
                <a:ext cx="1108666" cy="2006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00" dirty="0">
                    <a:solidFill>
                      <a:schemeClr val="bg2">
                        <a:lumMod val="25000"/>
                      </a:schemeClr>
                    </a:solidFill>
                  </a:rPr>
                  <a:t>Retail/Restaurants</a:t>
                </a:r>
              </a:p>
            </p:txBody>
          </p:sp>
        </p:grp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E900A1F-9541-F573-A931-D04C5F95CFE6}"/>
                </a:ext>
              </a:extLst>
            </p:cNvPr>
            <p:cNvSpPr/>
            <p:nvPr/>
          </p:nvSpPr>
          <p:spPr>
            <a:xfrm>
              <a:off x="6640718" y="955835"/>
              <a:ext cx="96353" cy="963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7EFC85A-3108-0E29-804F-4BD3D47F2FED}"/>
              </a:ext>
            </a:extLst>
          </p:cNvPr>
          <p:cNvGrpSpPr/>
          <p:nvPr/>
        </p:nvGrpSpPr>
        <p:grpSpPr>
          <a:xfrm>
            <a:off x="4403601" y="1662130"/>
            <a:ext cx="1224905" cy="200660"/>
            <a:chOff x="6599995" y="915112"/>
            <a:chExt cx="1224905" cy="2006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C3E4A804-ABFE-A31A-610D-FF07E01BEF9E}"/>
                </a:ext>
              </a:extLst>
            </p:cNvPr>
            <p:cNvGrpSpPr/>
            <p:nvPr/>
          </p:nvGrpSpPr>
          <p:grpSpPr>
            <a:xfrm>
              <a:off x="6599995" y="915112"/>
              <a:ext cx="1224905" cy="200660"/>
              <a:chOff x="7893162" y="2393950"/>
              <a:chExt cx="1224905" cy="200660"/>
            </a:xfrm>
          </p:grpSpPr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E68C502B-222F-B7C0-AEA2-0F1C1134CC25}"/>
                  </a:ext>
                </a:extLst>
              </p:cNvPr>
              <p:cNvSpPr/>
              <p:nvPr/>
            </p:nvSpPr>
            <p:spPr>
              <a:xfrm>
                <a:off x="7982062" y="2393950"/>
                <a:ext cx="900284" cy="1778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89740C3F-6502-D3FD-4B45-ED210082B5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93162" y="2393950"/>
                <a:ext cx="177800" cy="177800"/>
              </a:xfrm>
              <a:prstGeom prst="rect">
                <a:avLst/>
              </a:prstGeom>
            </p:spPr>
          </p:pic>
          <p:sp>
            <p:nvSpPr>
              <p:cNvPr id="100" name="Content Placeholder 16">
                <a:extLst>
                  <a:ext uri="{FF2B5EF4-FFF2-40B4-BE49-F238E27FC236}">
                    <a16:creationId xmlns:a16="http://schemas.microsoft.com/office/drawing/2014/main" id="{C7773506-7324-4788-4C38-80A3BE7271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09401" y="2393950"/>
                <a:ext cx="1108666" cy="2006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00" dirty="0">
                    <a:solidFill>
                      <a:schemeClr val="bg2">
                        <a:lumMod val="25000"/>
                      </a:schemeClr>
                    </a:solidFill>
                  </a:rPr>
                  <a:t>VA Medical Center</a:t>
                </a:r>
              </a:p>
            </p:txBody>
          </p:sp>
        </p:grp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88220A1-BD0E-2C69-0880-65BBD208A4F4}"/>
                </a:ext>
              </a:extLst>
            </p:cNvPr>
            <p:cNvSpPr/>
            <p:nvPr/>
          </p:nvSpPr>
          <p:spPr>
            <a:xfrm>
              <a:off x="6640718" y="955835"/>
              <a:ext cx="96353" cy="963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6" name="Picture 105" descr="Aerial view of a city&#10;&#10;AI-generated content may be incorrect.">
            <a:extLst>
              <a:ext uri="{FF2B5EF4-FFF2-40B4-BE49-F238E27FC236}">
                <a16:creationId xmlns:a16="http://schemas.microsoft.com/office/drawing/2014/main" id="{83587505-9FF0-EB32-1AD3-F3E613931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8" t="42914" r="47761" b="41854"/>
          <a:stretch/>
        </p:blipFill>
        <p:spPr>
          <a:xfrm>
            <a:off x="4268493" y="2482549"/>
            <a:ext cx="793606" cy="847271"/>
          </a:xfrm>
          <a:prstGeom prst="rect">
            <a:avLst/>
          </a:prstGeom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9411E93-6B05-C1FA-5402-AE150C73D289}"/>
              </a:ext>
            </a:extLst>
          </p:cNvPr>
          <p:cNvGrpSpPr/>
          <p:nvPr/>
        </p:nvGrpSpPr>
        <p:grpSpPr>
          <a:xfrm>
            <a:off x="3533060" y="2691598"/>
            <a:ext cx="1032357" cy="202228"/>
            <a:chOff x="3300893" y="2836220"/>
            <a:chExt cx="1032357" cy="2022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142429B-D9FB-B769-2290-93343BF80ABB}"/>
                </a:ext>
              </a:extLst>
            </p:cNvPr>
            <p:cNvGrpSpPr/>
            <p:nvPr/>
          </p:nvGrpSpPr>
          <p:grpSpPr>
            <a:xfrm rot="10800000">
              <a:off x="3344066" y="2836220"/>
              <a:ext cx="989184" cy="177800"/>
              <a:chOff x="3336241" y="2571750"/>
              <a:chExt cx="989184" cy="177800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979AB138-C718-A01F-831D-9C7C066536C8}"/>
                  </a:ext>
                </a:extLst>
              </p:cNvPr>
              <p:cNvGrpSpPr/>
              <p:nvPr/>
            </p:nvGrpSpPr>
            <p:grpSpPr>
              <a:xfrm>
                <a:off x="3336241" y="2571750"/>
                <a:ext cx="989184" cy="177800"/>
                <a:chOff x="7893162" y="2393950"/>
                <a:chExt cx="989184" cy="177800"/>
              </a:xfrm>
            </p:grpSpPr>
            <p:sp>
              <p:nvSpPr>
                <p:cNvPr id="48" name="Rounded Rectangle 47">
                  <a:extLst>
                    <a:ext uri="{FF2B5EF4-FFF2-40B4-BE49-F238E27FC236}">
                      <a16:creationId xmlns:a16="http://schemas.microsoft.com/office/drawing/2014/main" id="{3C3D6B2D-E016-7FF9-5FD2-79E20371C9FB}"/>
                    </a:ext>
                  </a:extLst>
                </p:cNvPr>
                <p:cNvSpPr/>
                <p:nvPr/>
              </p:nvSpPr>
              <p:spPr>
                <a:xfrm>
                  <a:off x="7982062" y="2393950"/>
                  <a:ext cx="900284" cy="1778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00B0F0">
                        <a:tint val="66000"/>
                        <a:satMod val="160000"/>
                      </a:srgbClr>
                    </a:gs>
                    <a:gs pos="50000">
                      <a:srgbClr val="00B0F0">
                        <a:tint val="44500"/>
                        <a:satMod val="160000"/>
                      </a:srgbClr>
                    </a:gs>
                    <a:gs pos="100000">
                      <a:srgbClr val="00B0F0"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7433B7C6-8992-4685-ECF5-14DE049FBE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93162" y="2393950"/>
                  <a:ext cx="177800" cy="177800"/>
                </a:xfrm>
                <a:prstGeom prst="rect">
                  <a:avLst/>
                </a:prstGeom>
              </p:spPr>
            </p:pic>
          </p:grp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C77CC73-1681-8F31-2D6B-9712F43BEDDF}"/>
                  </a:ext>
                </a:extLst>
              </p:cNvPr>
              <p:cNvSpPr/>
              <p:nvPr/>
            </p:nvSpPr>
            <p:spPr>
              <a:xfrm>
                <a:off x="3376964" y="2612717"/>
                <a:ext cx="96353" cy="963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Content Placeholder 16">
              <a:extLst>
                <a:ext uri="{FF2B5EF4-FFF2-40B4-BE49-F238E27FC236}">
                  <a16:creationId xmlns:a16="http://schemas.microsoft.com/office/drawing/2014/main" id="{EEEB3971-739E-8CC4-3F79-14B07375B86B}"/>
                </a:ext>
              </a:extLst>
            </p:cNvPr>
            <p:cNvSpPr txBox="1">
              <a:spLocks/>
            </p:cNvSpPr>
            <p:nvPr/>
          </p:nvSpPr>
          <p:spPr>
            <a:xfrm>
              <a:off x="3300893" y="2837788"/>
              <a:ext cx="970304" cy="20066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" b="1" dirty="0">
                  <a:solidFill>
                    <a:schemeClr val="bg2">
                      <a:lumMod val="25000"/>
                    </a:schemeClr>
                  </a:solidFill>
                </a:rPr>
                <a:t>Wyoming Valley Mall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8FC5367-42E9-7F95-E0C9-2CCCA71F209B}"/>
              </a:ext>
            </a:extLst>
          </p:cNvPr>
          <p:cNvGrpSpPr/>
          <p:nvPr/>
        </p:nvGrpSpPr>
        <p:grpSpPr>
          <a:xfrm>
            <a:off x="609600" y="1564232"/>
            <a:ext cx="2393813" cy="879720"/>
            <a:chOff x="571511" y="1361310"/>
            <a:chExt cx="2058085" cy="879720"/>
          </a:xfrm>
          <a:solidFill>
            <a:srgbClr val="00B0F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4C6BFDF-E6D7-E553-7096-09AAA4ACDEF1}"/>
                </a:ext>
              </a:extLst>
            </p:cNvPr>
            <p:cNvSpPr/>
            <p:nvPr/>
          </p:nvSpPr>
          <p:spPr>
            <a:xfrm>
              <a:off x="571511" y="1361310"/>
              <a:ext cx="2058085" cy="879720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4B1AB7E-4098-38B0-9441-7CE6FEA90E0A}"/>
                </a:ext>
              </a:extLst>
            </p:cNvPr>
            <p:cNvSpPr txBox="1"/>
            <p:nvPr/>
          </p:nvSpPr>
          <p:spPr>
            <a:xfrm>
              <a:off x="628645" y="1434415"/>
              <a:ext cx="200095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 Retail —</a:t>
              </a:r>
            </a:p>
            <a:p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Increased Traffic from Surrounding Retail Area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4016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BEAF2-69D9-D8F2-852C-4CF5E83B8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a city&#10;&#10;AI-generated content may be incorrect.">
            <a:extLst>
              <a:ext uri="{FF2B5EF4-FFF2-40B4-BE49-F238E27FC236}">
                <a16:creationId xmlns:a16="http://schemas.microsoft.com/office/drawing/2014/main" id="{66F5B3F9-09BF-B905-D341-36C4D5E73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3" t="18288" r="22951" b="42142"/>
          <a:stretch/>
        </p:blipFill>
        <p:spPr>
          <a:xfrm>
            <a:off x="1474252" y="1054615"/>
            <a:ext cx="6305008" cy="35682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B7364-09F4-FAD6-4FB7-08143BE82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F4B0-FCE0-45A7-A2F4-645BA43178C5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E863DAD-6DE6-5369-5333-ACC5BB9EA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9A4D91C6-EE1C-29EF-9A21-7F8450BFE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984" y="422319"/>
            <a:ext cx="7126658" cy="253970"/>
          </a:xfrm>
        </p:spPr>
        <p:txBody>
          <a:bodyPr/>
          <a:lstStyle/>
          <a:p>
            <a:r>
              <a:rPr lang="en-US" b="1" dirty="0"/>
              <a:t>Why Relocate?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03B1CD-9FC2-8D2C-03B0-758B161AB1AE}"/>
              </a:ext>
            </a:extLst>
          </p:cNvPr>
          <p:cNvGrpSpPr/>
          <p:nvPr/>
        </p:nvGrpSpPr>
        <p:grpSpPr>
          <a:xfrm>
            <a:off x="12255447" y="2640873"/>
            <a:ext cx="1016523" cy="200660"/>
            <a:chOff x="5605174" y="2899697"/>
            <a:chExt cx="1016523" cy="2006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0586A8E-E9B4-6BCF-2C83-3D6C6E7CCE10}"/>
                </a:ext>
              </a:extLst>
            </p:cNvPr>
            <p:cNvGrpSpPr/>
            <p:nvPr/>
          </p:nvGrpSpPr>
          <p:grpSpPr>
            <a:xfrm>
              <a:off x="5605174" y="2899697"/>
              <a:ext cx="1016523" cy="200660"/>
              <a:chOff x="7893162" y="2393950"/>
              <a:chExt cx="1016523" cy="200660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B6FF12F9-FB09-72EE-9391-D7F5D07491C3}"/>
                  </a:ext>
                </a:extLst>
              </p:cNvPr>
              <p:cNvSpPr/>
              <p:nvPr/>
            </p:nvSpPr>
            <p:spPr>
              <a:xfrm>
                <a:off x="7982062" y="2393950"/>
                <a:ext cx="900284" cy="1778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7A776B8-46A6-C263-1D6A-C12E0F4EB0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93162" y="2393950"/>
                <a:ext cx="177800" cy="177800"/>
              </a:xfrm>
              <a:prstGeom prst="rect">
                <a:avLst/>
              </a:prstGeom>
            </p:spPr>
          </p:pic>
          <p:sp>
            <p:nvSpPr>
              <p:cNvPr id="9" name="Content Placeholder 16">
                <a:extLst>
                  <a:ext uri="{FF2B5EF4-FFF2-40B4-BE49-F238E27FC236}">
                    <a16:creationId xmlns:a16="http://schemas.microsoft.com/office/drawing/2014/main" id="{B274C28B-4109-C315-F7B1-8ECB261139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09401" y="2393950"/>
                <a:ext cx="900284" cy="2006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600" dirty="0">
                    <a:solidFill>
                      <a:schemeClr val="bg2">
                        <a:lumMod val="25000"/>
                      </a:schemeClr>
                    </a:solidFill>
                  </a:rPr>
                  <a:t>Wyoming Valley Mall</a:t>
                </a: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80F7CCB-757A-61E8-B4B8-2416744BB28E}"/>
                </a:ext>
              </a:extLst>
            </p:cNvPr>
            <p:cNvSpPr/>
            <p:nvPr/>
          </p:nvSpPr>
          <p:spPr>
            <a:xfrm>
              <a:off x="5645897" y="2940664"/>
              <a:ext cx="96353" cy="963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9" name="Content Placeholder 16">
            <a:extLst>
              <a:ext uri="{FF2B5EF4-FFF2-40B4-BE49-F238E27FC236}">
                <a16:creationId xmlns:a16="http://schemas.microsoft.com/office/drawing/2014/main" id="{869FCA0E-E553-9E82-00F9-73F33EB38FBD}"/>
              </a:ext>
            </a:extLst>
          </p:cNvPr>
          <p:cNvSpPr txBox="1">
            <a:spLocks/>
          </p:cNvSpPr>
          <p:nvPr/>
        </p:nvSpPr>
        <p:spPr>
          <a:xfrm>
            <a:off x="2780112" y="2532241"/>
            <a:ext cx="1098383" cy="200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Starbucks</a:t>
            </a:r>
          </a:p>
        </p:txBody>
      </p:sp>
      <p:sp>
        <p:nvSpPr>
          <p:cNvPr id="91" name="Content Placeholder 16">
            <a:extLst>
              <a:ext uri="{FF2B5EF4-FFF2-40B4-BE49-F238E27FC236}">
                <a16:creationId xmlns:a16="http://schemas.microsoft.com/office/drawing/2014/main" id="{26C024E1-0599-A1A5-09D1-EA9ED415BE01}"/>
              </a:ext>
            </a:extLst>
          </p:cNvPr>
          <p:cNvSpPr txBox="1">
            <a:spLocks/>
          </p:cNvSpPr>
          <p:nvPr/>
        </p:nvSpPr>
        <p:spPr>
          <a:xfrm>
            <a:off x="3281125" y="3371105"/>
            <a:ext cx="1098383" cy="200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92" name="Content Placeholder 16">
            <a:extLst>
              <a:ext uri="{FF2B5EF4-FFF2-40B4-BE49-F238E27FC236}">
                <a16:creationId xmlns:a16="http://schemas.microsoft.com/office/drawing/2014/main" id="{989D42D4-E0A8-F4F0-9936-915333655568}"/>
              </a:ext>
            </a:extLst>
          </p:cNvPr>
          <p:cNvSpPr txBox="1">
            <a:spLocks/>
          </p:cNvSpPr>
          <p:nvPr/>
        </p:nvSpPr>
        <p:spPr>
          <a:xfrm>
            <a:off x="5700620" y="2088028"/>
            <a:ext cx="1098383" cy="200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VisionWorks</a:t>
            </a:r>
          </a:p>
        </p:txBody>
      </p:sp>
      <p:sp>
        <p:nvSpPr>
          <p:cNvPr id="93" name="Content Placeholder 16">
            <a:extLst>
              <a:ext uri="{FF2B5EF4-FFF2-40B4-BE49-F238E27FC236}">
                <a16:creationId xmlns:a16="http://schemas.microsoft.com/office/drawing/2014/main" id="{B4C8767B-9C6E-8705-190B-B7C5555423F6}"/>
              </a:ext>
            </a:extLst>
          </p:cNvPr>
          <p:cNvSpPr txBox="1">
            <a:spLocks/>
          </p:cNvSpPr>
          <p:nvPr/>
        </p:nvSpPr>
        <p:spPr>
          <a:xfrm>
            <a:off x="5781892" y="2979166"/>
            <a:ext cx="1098383" cy="200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Hobby Lobby</a:t>
            </a:r>
          </a:p>
        </p:txBody>
      </p:sp>
      <p:sp>
        <p:nvSpPr>
          <p:cNvPr id="94" name="Content Placeholder 16">
            <a:extLst>
              <a:ext uri="{FF2B5EF4-FFF2-40B4-BE49-F238E27FC236}">
                <a16:creationId xmlns:a16="http://schemas.microsoft.com/office/drawing/2014/main" id="{3BE528B7-292F-FA61-A636-5B8EE4A8CB09}"/>
              </a:ext>
            </a:extLst>
          </p:cNvPr>
          <p:cNvSpPr txBox="1">
            <a:spLocks/>
          </p:cNvSpPr>
          <p:nvPr/>
        </p:nvSpPr>
        <p:spPr>
          <a:xfrm>
            <a:off x="5687819" y="2843522"/>
            <a:ext cx="1098383" cy="200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Famous Footwear</a:t>
            </a:r>
          </a:p>
        </p:txBody>
      </p:sp>
      <p:sp>
        <p:nvSpPr>
          <p:cNvPr id="95" name="Content Placeholder 16">
            <a:extLst>
              <a:ext uri="{FF2B5EF4-FFF2-40B4-BE49-F238E27FC236}">
                <a16:creationId xmlns:a16="http://schemas.microsoft.com/office/drawing/2014/main" id="{8D3E09DD-0F6F-D5F4-25B6-7350EAF3844E}"/>
              </a:ext>
            </a:extLst>
          </p:cNvPr>
          <p:cNvSpPr txBox="1">
            <a:spLocks/>
          </p:cNvSpPr>
          <p:nvPr/>
        </p:nvSpPr>
        <p:spPr>
          <a:xfrm>
            <a:off x="4882729" y="3953229"/>
            <a:ext cx="1098383" cy="27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La </a:t>
            </a:r>
            <a:r>
              <a:rPr lang="en-US" sz="7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Tolteca</a:t>
            </a:r>
            <a:endParaRPr lang="en-US" sz="7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96" name="Content Placeholder 16">
            <a:extLst>
              <a:ext uri="{FF2B5EF4-FFF2-40B4-BE49-F238E27FC236}">
                <a16:creationId xmlns:a16="http://schemas.microsoft.com/office/drawing/2014/main" id="{CD7BD37A-F11D-4924-C978-07BA8722B0C2}"/>
              </a:ext>
            </a:extLst>
          </p:cNvPr>
          <p:cNvSpPr txBox="1">
            <a:spLocks/>
          </p:cNvSpPr>
          <p:nvPr/>
        </p:nvSpPr>
        <p:spPr>
          <a:xfrm>
            <a:off x="2978211" y="3244669"/>
            <a:ext cx="1098383" cy="27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McDonalds</a:t>
            </a:r>
          </a:p>
        </p:txBody>
      </p:sp>
      <p:sp>
        <p:nvSpPr>
          <p:cNvPr id="97" name="Content Placeholder 16">
            <a:extLst>
              <a:ext uri="{FF2B5EF4-FFF2-40B4-BE49-F238E27FC236}">
                <a16:creationId xmlns:a16="http://schemas.microsoft.com/office/drawing/2014/main" id="{0858F07F-01B8-2452-B8EE-2D2935E43639}"/>
              </a:ext>
            </a:extLst>
          </p:cNvPr>
          <p:cNvSpPr txBox="1">
            <a:spLocks/>
          </p:cNvSpPr>
          <p:nvPr/>
        </p:nvSpPr>
        <p:spPr>
          <a:xfrm>
            <a:off x="5981112" y="1533654"/>
            <a:ext cx="1098383" cy="27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Barnes &amp; Noble</a:t>
            </a:r>
          </a:p>
        </p:txBody>
      </p:sp>
      <p:sp>
        <p:nvSpPr>
          <p:cNvPr id="98" name="Content Placeholder 16">
            <a:extLst>
              <a:ext uri="{FF2B5EF4-FFF2-40B4-BE49-F238E27FC236}">
                <a16:creationId xmlns:a16="http://schemas.microsoft.com/office/drawing/2014/main" id="{E5895601-5CA4-A0D6-FEE5-493A535DF5F4}"/>
              </a:ext>
            </a:extLst>
          </p:cNvPr>
          <p:cNvSpPr txBox="1">
            <a:spLocks/>
          </p:cNvSpPr>
          <p:nvPr/>
        </p:nvSpPr>
        <p:spPr>
          <a:xfrm>
            <a:off x="6209895" y="1686485"/>
            <a:ext cx="1098383" cy="27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Men’s Wearhouse</a:t>
            </a:r>
          </a:p>
        </p:txBody>
      </p:sp>
      <p:sp>
        <p:nvSpPr>
          <p:cNvPr id="99" name="Content Placeholder 16">
            <a:extLst>
              <a:ext uri="{FF2B5EF4-FFF2-40B4-BE49-F238E27FC236}">
                <a16:creationId xmlns:a16="http://schemas.microsoft.com/office/drawing/2014/main" id="{504DA62E-37CC-E7E2-1E6F-E26CA75391A2}"/>
              </a:ext>
            </a:extLst>
          </p:cNvPr>
          <p:cNvSpPr txBox="1">
            <a:spLocks/>
          </p:cNvSpPr>
          <p:nvPr/>
        </p:nvSpPr>
        <p:spPr>
          <a:xfrm>
            <a:off x="5445906" y="1782366"/>
            <a:ext cx="1098383" cy="27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European Wax Center</a:t>
            </a:r>
          </a:p>
        </p:txBody>
      </p:sp>
      <p:sp>
        <p:nvSpPr>
          <p:cNvPr id="100" name="Content Placeholder 16">
            <a:extLst>
              <a:ext uri="{FF2B5EF4-FFF2-40B4-BE49-F238E27FC236}">
                <a16:creationId xmlns:a16="http://schemas.microsoft.com/office/drawing/2014/main" id="{D9D4F6F5-49E4-CEBD-4482-59635ECF7205}"/>
              </a:ext>
            </a:extLst>
          </p:cNvPr>
          <p:cNvSpPr txBox="1">
            <a:spLocks/>
          </p:cNvSpPr>
          <p:nvPr/>
        </p:nvSpPr>
        <p:spPr>
          <a:xfrm>
            <a:off x="4327295" y="1690906"/>
            <a:ext cx="671767" cy="338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Longhorn Steak House</a:t>
            </a:r>
          </a:p>
        </p:txBody>
      </p:sp>
      <p:sp>
        <p:nvSpPr>
          <p:cNvPr id="101" name="Content Placeholder 16">
            <a:extLst>
              <a:ext uri="{FF2B5EF4-FFF2-40B4-BE49-F238E27FC236}">
                <a16:creationId xmlns:a16="http://schemas.microsoft.com/office/drawing/2014/main" id="{3934B1C9-2B5C-DF20-D4ED-8F2FC8007A89}"/>
              </a:ext>
            </a:extLst>
          </p:cNvPr>
          <p:cNvSpPr txBox="1">
            <a:spLocks/>
          </p:cNvSpPr>
          <p:nvPr/>
        </p:nvSpPr>
        <p:spPr>
          <a:xfrm>
            <a:off x="5454883" y="1445849"/>
            <a:ext cx="1098383" cy="27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Olive Garden</a:t>
            </a:r>
          </a:p>
        </p:txBody>
      </p:sp>
      <p:sp>
        <p:nvSpPr>
          <p:cNvPr id="102" name="Content Placeholder 16">
            <a:extLst>
              <a:ext uri="{FF2B5EF4-FFF2-40B4-BE49-F238E27FC236}">
                <a16:creationId xmlns:a16="http://schemas.microsoft.com/office/drawing/2014/main" id="{233B2B91-030E-BD0E-6E4A-11EC0C54B220}"/>
              </a:ext>
            </a:extLst>
          </p:cNvPr>
          <p:cNvSpPr txBox="1">
            <a:spLocks/>
          </p:cNvSpPr>
          <p:nvPr/>
        </p:nvSpPr>
        <p:spPr>
          <a:xfrm>
            <a:off x="6576899" y="2927609"/>
            <a:ext cx="603439" cy="343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Ross Dress For Less</a:t>
            </a:r>
          </a:p>
        </p:txBody>
      </p:sp>
      <p:pic>
        <p:nvPicPr>
          <p:cNvPr id="103" name="Picture 102" descr="Aerial view of a city&#10;&#10;AI-generated content may be incorrect.">
            <a:extLst>
              <a:ext uri="{FF2B5EF4-FFF2-40B4-BE49-F238E27FC236}">
                <a16:creationId xmlns:a16="http://schemas.microsoft.com/office/drawing/2014/main" id="{FFB99047-6B5C-ED13-5902-F1D912A82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8" t="42914" r="47761" b="41854"/>
          <a:stretch/>
        </p:blipFill>
        <p:spPr>
          <a:xfrm>
            <a:off x="3622859" y="2101900"/>
            <a:ext cx="1408872" cy="150414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606549ED-851E-2D6E-2903-E750520C2998}"/>
              </a:ext>
            </a:extLst>
          </p:cNvPr>
          <p:cNvGrpSpPr/>
          <p:nvPr/>
        </p:nvGrpSpPr>
        <p:grpSpPr>
          <a:xfrm>
            <a:off x="3091428" y="2759002"/>
            <a:ext cx="1046384" cy="204212"/>
            <a:chOff x="3279041" y="2571750"/>
            <a:chExt cx="1046384" cy="20421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6AD7CC2-C3A7-5276-F0B7-2199C018A969}"/>
                </a:ext>
              </a:extLst>
            </p:cNvPr>
            <p:cNvGrpSpPr/>
            <p:nvPr/>
          </p:nvGrpSpPr>
          <p:grpSpPr>
            <a:xfrm rot="10800000">
              <a:off x="3336241" y="2571750"/>
              <a:ext cx="989184" cy="177800"/>
              <a:chOff x="3336241" y="2571750"/>
              <a:chExt cx="989184" cy="177800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6D37622-09ED-5F9A-16F8-D7C0817CA7A4}"/>
                  </a:ext>
                </a:extLst>
              </p:cNvPr>
              <p:cNvGrpSpPr/>
              <p:nvPr/>
            </p:nvGrpSpPr>
            <p:grpSpPr>
              <a:xfrm>
                <a:off x="3336241" y="2571750"/>
                <a:ext cx="989184" cy="177800"/>
                <a:chOff x="7893162" y="2393950"/>
                <a:chExt cx="989184" cy="177800"/>
              </a:xfrm>
            </p:grpSpPr>
            <p:sp>
              <p:nvSpPr>
                <p:cNvPr id="31" name="Rounded Rectangle 30">
                  <a:extLst>
                    <a:ext uri="{FF2B5EF4-FFF2-40B4-BE49-F238E27FC236}">
                      <a16:creationId xmlns:a16="http://schemas.microsoft.com/office/drawing/2014/main" id="{21EE2B5B-24C5-C1DB-B326-4127376EAE3E}"/>
                    </a:ext>
                  </a:extLst>
                </p:cNvPr>
                <p:cNvSpPr/>
                <p:nvPr/>
              </p:nvSpPr>
              <p:spPr>
                <a:xfrm>
                  <a:off x="7982062" y="2393950"/>
                  <a:ext cx="900284" cy="1778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00B0F0">
                        <a:tint val="66000"/>
                        <a:satMod val="160000"/>
                      </a:srgbClr>
                    </a:gs>
                    <a:gs pos="50000">
                      <a:srgbClr val="00B0F0">
                        <a:tint val="44500"/>
                        <a:satMod val="160000"/>
                      </a:srgbClr>
                    </a:gs>
                    <a:gs pos="100000">
                      <a:srgbClr val="00B0F0">
                        <a:tint val="23500"/>
                        <a:satMod val="160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B36BEA65-7C49-BAD8-0D3D-047D266707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93162" y="2393950"/>
                  <a:ext cx="177800" cy="177800"/>
                </a:xfrm>
                <a:prstGeom prst="rect">
                  <a:avLst/>
                </a:prstGeom>
              </p:spPr>
            </p:pic>
          </p:grp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E172B37-1016-2481-9382-6AC769E863F5}"/>
                  </a:ext>
                </a:extLst>
              </p:cNvPr>
              <p:cNvSpPr/>
              <p:nvPr/>
            </p:nvSpPr>
            <p:spPr>
              <a:xfrm>
                <a:off x="3376964" y="2612717"/>
                <a:ext cx="96353" cy="963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3" name="Content Placeholder 16">
              <a:extLst>
                <a:ext uri="{FF2B5EF4-FFF2-40B4-BE49-F238E27FC236}">
                  <a16:creationId xmlns:a16="http://schemas.microsoft.com/office/drawing/2014/main" id="{4B15731A-3B8B-12EA-1638-0502C1342668}"/>
                </a:ext>
              </a:extLst>
            </p:cNvPr>
            <p:cNvSpPr txBox="1">
              <a:spLocks/>
            </p:cNvSpPr>
            <p:nvPr/>
          </p:nvSpPr>
          <p:spPr>
            <a:xfrm>
              <a:off x="3279041" y="2575302"/>
              <a:ext cx="1029907" cy="20066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" b="1" dirty="0">
                  <a:solidFill>
                    <a:schemeClr val="bg2">
                      <a:lumMod val="25000"/>
                    </a:schemeClr>
                  </a:solidFill>
                </a:rPr>
                <a:t>Wyoming Valley Mall</a:t>
              </a:r>
            </a:p>
          </p:txBody>
        </p:sp>
      </p:grpSp>
      <p:sp>
        <p:nvSpPr>
          <p:cNvPr id="90" name="Content Placeholder 16">
            <a:extLst>
              <a:ext uri="{FF2B5EF4-FFF2-40B4-BE49-F238E27FC236}">
                <a16:creationId xmlns:a16="http://schemas.microsoft.com/office/drawing/2014/main" id="{1EA5BA54-E559-3601-4B34-7B4034032C71}"/>
              </a:ext>
            </a:extLst>
          </p:cNvPr>
          <p:cNvSpPr txBox="1">
            <a:spLocks/>
          </p:cNvSpPr>
          <p:nvPr/>
        </p:nvSpPr>
        <p:spPr>
          <a:xfrm>
            <a:off x="3281125" y="3545354"/>
            <a:ext cx="1098383" cy="200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Dollar General</a:t>
            </a:r>
          </a:p>
        </p:txBody>
      </p:sp>
      <p:sp>
        <p:nvSpPr>
          <p:cNvPr id="104" name="Content Placeholder 16">
            <a:extLst>
              <a:ext uri="{FF2B5EF4-FFF2-40B4-BE49-F238E27FC236}">
                <a16:creationId xmlns:a16="http://schemas.microsoft.com/office/drawing/2014/main" id="{7F81C4D5-8CCE-D232-92D2-D036B1F9FC62}"/>
              </a:ext>
            </a:extLst>
          </p:cNvPr>
          <p:cNvSpPr txBox="1">
            <a:spLocks/>
          </p:cNvSpPr>
          <p:nvPr/>
        </p:nvSpPr>
        <p:spPr>
          <a:xfrm>
            <a:off x="6744682" y="1579255"/>
            <a:ext cx="1098383" cy="27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PetSmart</a:t>
            </a:r>
          </a:p>
        </p:txBody>
      </p:sp>
      <p:sp>
        <p:nvSpPr>
          <p:cNvPr id="105" name="Content Placeholder 16">
            <a:extLst>
              <a:ext uri="{FF2B5EF4-FFF2-40B4-BE49-F238E27FC236}">
                <a16:creationId xmlns:a16="http://schemas.microsoft.com/office/drawing/2014/main" id="{A20451BF-4B90-8458-5215-7F3E5F4852DD}"/>
              </a:ext>
            </a:extLst>
          </p:cNvPr>
          <p:cNvSpPr txBox="1">
            <a:spLocks/>
          </p:cNvSpPr>
          <p:nvPr/>
        </p:nvSpPr>
        <p:spPr>
          <a:xfrm>
            <a:off x="6832320" y="2796728"/>
            <a:ext cx="1098383" cy="27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Target</a:t>
            </a:r>
          </a:p>
        </p:txBody>
      </p:sp>
      <p:sp>
        <p:nvSpPr>
          <p:cNvPr id="106" name="Content Placeholder 16">
            <a:extLst>
              <a:ext uri="{FF2B5EF4-FFF2-40B4-BE49-F238E27FC236}">
                <a16:creationId xmlns:a16="http://schemas.microsoft.com/office/drawing/2014/main" id="{1ED12DF3-1854-1ED6-DD40-D97DF1D8D504}"/>
              </a:ext>
            </a:extLst>
          </p:cNvPr>
          <p:cNvSpPr txBox="1">
            <a:spLocks/>
          </p:cNvSpPr>
          <p:nvPr/>
        </p:nvSpPr>
        <p:spPr>
          <a:xfrm>
            <a:off x="6845225" y="2545125"/>
            <a:ext cx="463053" cy="27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Petco</a:t>
            </a:r>
          </a:p>
        </p:txBody>
      </p:sp>
      <p:sp>
        <p:nvSpPr>
          <p:cNvPr id="107" name="Content Placeholder 16">
            <a:extLst>
              <a:ext uri="{FF2B5EF4-FFF2-40B4-BE49-F238E27FC236}">
                <a16:creationId xmlns:a16="http://schemas.microsoft.com/office/drawing/2014/main" id="{D3E857EA-E1F9-E891-DCF6-3C82A17ABB77}"/>
              </a:ext>
            </a:extLst>
          </p:cNvPr>
          <p:cNvSpPr txBox="1">
            <a:spLocks/>
          </p:cNvSpPr>
          <p:nvPr/>
        </p:nvSpPr>
        <p:spPr>
          <a:xfrm>
            <a:off x="3527402" y="3356412"/>
            <a:ext cx="1098383" cy="27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Grotto’s Pizza</a:t>
            </a:r>
          </a:p>
        </p:txBody>
      </p:sp>
      <p:sp>
        <p:nvSpPr>
          <p:cNvPr id="108" name="Content Placeholder 16">
            <a:extLst>
              <a:ext uri="{FF2B5EF4-FFF2-40B4-BE49-F238E27FC236}">
                <a16:creationId xmlns:a16="http://schemas.microsoft.com/office/drawing/2014/main" id="{5AA40D22-4FF3-50B6-F5E5-7AFF9DC8C39E}"/>
              </a:ext>
            </a:extLst>
          </p:cNvPr>
          <p:cNvSpPr txBox="1">
            <a:spLocks/>
          </p:cNvSpPr>
          <p:nvPr/>
        </p:nvSpPr>
        <p:spPr>
          <a:xfrm>
            <a:off x="4249372" y="3586532"/>
            <a:ext cx="772204" cy="200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Mirakuya</a:t>
            </a:r>
            <a:r>
              <a:rPr lang="en-US" sz="7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Japanese Restaurant</a:t>
            </a:r>
          </a:p>
        </p:txBody>
      </p:sp>
      <p:sp>
        <p:nvSpPr>
          <p:cNvPr id="109" name="Content Placeholder 16">
            <a:extLst>
              <a:ext uri="{FF2B5EF4-FFF2-40B4-BE49-F238E27FC236}">
                <a16:creationId xmlns:a16="http://schemas.microsoft.com/office/drawing/2014/main" id="{5C0CCD44-D6D3-8BAA-B432-B0BF86A21582}"/>
              </a:ext>
            </a:extLst>
          </p:cNvPr>
          <p:cNvSpPr txBox="1">
            <a:spLocks/>
          </p:cNvSpPr>
          <p:nvPr/>
        </p:nvSpPr>
        <p:spPr>
          <a:xfrm>
            <a:off x="5204081" y="3480051"/>
            <a:ext cx="1098383" cy="200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La-Z-Boy</a:t>
            </a:r>
          </a:p>
        </p:txBody>
      </p:sp>
      <p:sp>
        <p:nvSpPr>
          <p:cNvPr id="110" name="Content Placeholder 16">
            <a:extLst>
              <a:ext uri="{FF2B5EF4-FFF2-40B4-BE49-F238E27FC236}">
                <a16:creationId xmlns:a16="http://schemas.microsoft.com/office/drawing/2014/main" id="{B8CAC8BE-4D50-D28B-2EDF-CC356F436D81}"/>
              </a:ext>
            </a:extLst>
          </p:cNvPr>
          <p:cNvSpPr txBox="1">
            <a:spLocks/>
          </p:cNvSpPr>
          <p:nvPr/>
        </p:nvSpPr>
        <p:spPr>
          <a:xfrm>
            <a:off x="4602237" y="4265718"/>
            <a:ext cx="1098383" cy="200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Gallery of Sound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FC85AF-6346-5524-D930-BAA376627E32}"/>
              </a:ext>
            </a:extLst>
          </p:cNvPr>
          <p:cNvGrpSpPr/>
          <p:nvPr/>
        </p:nvGrpSpPr>
        <p:grpSpPr>
          <a:xfrm>
            <a:off x="788113" y="1564232"/>
            <a:ext cx="2336621" cy="887215"/>
            <a:chOff x="571512" y="1361310"/>
            <a:chExt cx="2306494" cy="887215"/>
          </a:xfrm>
          <a:solidFill>
            <a:srgbClr val="00B0F0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E05149-25E3-09F6-9917-0B177A76B5C7}"/>
                </a:ext>
              </a:extLst>
            </p:cNvPr>
            <p:cNvSpPr/>
            <p:nvPr/>
          </p:nvSpPr>
          <p:spPr>
            <a:xfrm>
              <a:off x="571512" y="1361310"/>
              <a:ext cx="2215467" cy="887215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41CB30-F513-1292-932E-8204F2077D59}"/>
                </a:ext>
              </a:extLst>
            </p:cNvPr>
            <p:cNvSpPr txBox="1"/>
            <p:nvPr/>
          </p:nvSpPr>
          <p:spPr>
            <a:xfrm>
              <a:off x="641272" y="1440399"/>
              <a:ext cx="223673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Regional Retail Hub</a:t>
              </a:r>
            </a:p>
            <a:p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 at the Center of </a:t>
              </a:r>
            </a:p>
            <a:p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Wilkes-Barre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9194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25F32-FA04-CF12-FA98-6F86F420B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0454-FDBA-4501-5933-153A043A8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809" y="1570007"/>
            <a:ext cx="6858000" cy="2268747"/>
          </a:xfrm>
        </p:spPr>
        <p:txBody>
          <a:bodyPr/>
          <a:lstStyle/>
          <a:p>
            <a:r>
              <a:rPr lang="en-US" dirty="0"/>
              <a:t>Site Plan &amp; Facility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9AFD591-98A7-2B0F-2D5F-C7C60E913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F2AF4B0-FCE0-45A7-A2F4-645BA43178C5}" type="slidenum">
              <a:rPr lang="en-US" sz="800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sz="8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239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9cadb7z">
      <a:dk1>
        <a:srgbClr val="343741"/>
      </a:dk1>
      <a:lt1>
        <a:srgbClr val="FFFFFF"/>
      </a:lt1>
      <a:dk2>
        <a:srgbClr val="9CACB6"/>
      </a:dk2>
      <a:lt2>
        <a:srgbClr val="E7E6E6"/>
      </a:lt2>
      <a:accent1>
        <a:srgbClr val="00A3DF"/>
      </a:accent1>
      <a:accent2>
        <a:srgbClr val="FFCF00"/>
      </a:accent2>
      <a:accent3>
        <a:srgbClr val="FAA319"/>
      </a:accent3>
      <a:accent4>
        <a:srgbClr val="ED3024"/>
      </a:accent4>
      <a:accent5>
        <a:srgbClr val="C4D72E"/>
      </a:accent5>
      <a:accent6>
        <a:srgbClr val="9CACB6"/>
      </a:accent6>
      <a:hlink>
        <a:srgbClr val="00A3DF"/>
      </a:hlink>
      <a:folHlink>
        <a:srgbClr val="FAA3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67793</TotalTime>
  <Words>697</Words>
  <Application>Microsoft Macintosh PowerPoint</Application>
  <PresentationFormat>On-screen Show (16:9)</PresentationFormat>
  <Paragraphs>183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Office Theme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Site Plan &amp; Facility</vt:lpstr>
      <vt:lpstr>PowerPoint Presentation</vt:lpstr>
      <vt:lpstr>PowerPoint Presentation</vt:lpstr>
      <vt:lpstr>Before vs After</vt:lpstr>
      <vt:lpstr>PowerPoint Presentation</vt:lpstr>
      <vt:lpstr> </vt:lpstr>
      <vt:lpstr>PowerPoint Presentation</vt:lpstr>
      <vt:lpstr>PowerPoint Presentation</vt:lpstr>
      <vt:lpstr> </vt:lpstr>
      <vt:lpstr> </vt:lpstr>
      <vt:lpstr> </vt:lpstr>
      <vt:lpstr>PowerPoint Presentation</vt:lpstr>
      <vt:lpstr>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Fader</dc:creator>
  <cp:lastModifiedBy>cbembenek@mileone.com</cp:lastModifiedBy>
  <cp:revision>3510</cp:revision>
  <cp:lastPrinted>2025-02-21T21:33:17Z</cp:lastPrinted>
  <dcterms:created xsi:type="dcterms:W3CDTF">2017-02-21T13:51:10Z</dcterms:created>
  <dcterms:modified xsi:type="dcterms:W3CDTF">2025-03-28T19:58:01Z</dcterms:modified>
</cp:coreProperties>
</file>